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TT Hoves" charset="1" panose="02000003020000060003"/>
      <p:regular r:id="rId31"/>
    </p:embeddedFont>
    <p:embeddedFont>
      <p:font typeface="Cy Grotesk Key Bold" charset="1" panose="00000800000000000000"/>
      <p:regular r:id="rId32"/>
    </p:embeddedFont>
    <p:embeddedFont>
      <p:font typeface="Canva Sans Bold" charset="1" panose="020B0803030501040103"/>
      <p:regular r:id="rId33"/>
    </p:embeddedFont>
    <p:embeddedFont>
      <p:font typeface="TT Hoves Bold" charset="1" panose="02000003020000060003"/>
      <p:regular r:id="rId34"/>
    </p:embeddedFont>
    <p:embeddedFont>
      <p:font typeface="Canva Sans Bold Italics" charset="1" panose="020B0803030501040103"/>
      <p:regular r:id="rId35"/>
    </p:embeddedFont>
    <p:embeddedFont>
      <p:font typeface="Open Sans Extra Bold" charset="1" panose="020B0906030804020204"/>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2" Target="../media/image1.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1.pn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42.png" Type="http://schemas.openxmlformats.org/officeDocument/2006/relationships/image"/><Relationship Id="rId9" Target="../media/image4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png" Type="http://schemas.openxmlformats.org/officeDocument/2006/relationships/image"/><Relationship Id="rId12" Target="../media/image50.png" Type="http://schemas.openxmlformats.org/officeDocument/2006/relationships/image"/><Relationship Id="rId13" Target="../media/image51.png" Type="http://schemas.openxmlformats.org/officeDocument/2006/relationships/image"/><Relationship Id="rId2" Target="../media/image1.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 Id="rId9" Target="../media/image4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 Id="rId8" Target="../media/image61.png" Type="http://schemas.openxmlformats.org/officeDocument/2006/relationships/image"/><Relationship Id="rId9" Target="../media/image6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 Id="rId4" Target="../media/image6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240586">
            <a:off x="-2989691" y="820375"/>
            <a:ext cx="6731779" cy="4114800"/>
          </a:xfrm>
          <a:custGeom>
            <a:avLst/>
            <a:gdLst/>
            <a:ahLst/>
            <a:cxnLst/>
            <a:rect r="r" b="b" t="t" l="l"/>
            <a:pathLst>
              <a:path h="4114800" w="6731779">
                <a:moveTo>
                  <a:pt x="0" y="0"/>
                </a:moveTo>
                <a:lnTo>
                  <a:pt x="6731779" y="0"/>
                </a:lnTo>
                <a:lnTo>
                  <a:pt x="673177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16917">
            <a:off x="14192029" y="5725461"/>
            <a:ext cx="5453480" cy="3585663"/>
          </a:xfrm>
          <a:custGeom>
            <a:avLst/>
            <a:gdLst/>
            <a:ahLst/>
            <a:cxnLst/>
            <a:rect r="r" b="b" t="t" l="l"/>
            <a:pathLst>
              <a:path h="3585663" w="5453480">
                <a:moveTo>
                  <a:pt x="0" y="0"/>
                </a:moveTo>
                <a:lnTo>
                  <a:pt x="5453480" y="0"/>
                </a:lnTo>
                <a:lnTo>
                  <a:pt x="5453480" y="3585664"/>
                </a:lnTo>
                <a:lnTo>
                  <a:pt x="0" y="35856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319276">
            <a:off x="14994225" y="919441"/>
            <a:ext cx="2505703" cy="3259451"/>
          </a:xfrm>
          <a:custGeom>
            <a:avLst/>
            <a:gdLst/>
            <a:ahLst/>
            <a:cxnLst/>
            <a:rect r="r" b="b" t="t" l="l"/>
            <a:pathLst>
              <a:path h="3259451" w="2505703">
                <a:moveTo>
                  <a:pt x="0" y="0"/>
                </a:moveTo>
                <a:lnTo>
                  <a:pt x="2505704" y="0"/>
                </a:lnTo>
                <a:lnTo>
                  <a:pt x="2505704" y="3259451"/>
                </a:lnTo>
                <a:lnTo>
                  <a:pt x="0" y="32594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5498517" y="7861020"/>
            <a:ext cx="6904595" cy="662940"/>
          </a:xfrm>
          <a:prstGeom prst="rect">
            <a:avLst/>
          </a:prstGeom>
        </p:spPr>
        <p:txBody>
          <a:bodyPr anchor="t" rtlCol="false" tIns="0" lIns="0" bIns="0" rIns="0">
            <a:spAutoFit/>
          </a:bodyPr>
          <a:lstStyle/>
          <a:p>
            <a:pPr algn="ctr" marL="0" indent="0" lvl="0">
              <a:lnSpc>
                <a:spcPts val="5459"/>
              </a:lnSpc>
              <a:spcBef>
                <a:spcPct val="0"/>
              </a:spcBef>
            </a:pPr>
            <a:r>
              <a:rPr lang="en-US" sz="3899">
                <a:solidFill>
                  <a:srgbClr val="000000"/>
                </a:solidFill>
                <a:latin typeface="TT Hoves"/>
                <a:ea typeface="TT Hoves"/>
                <a:cs typeface="TT Hoves"/>
                <a:sym typeface="TT Hoves"/>
              </a:rPr>
              <a:t>Algorithmic Mavericks</a:t>
            </a:r>
            <a:r>
              <a:rPr lang="en-US" sz="3899" strike="noStrike" u="none">
                <a:solidFill>
                  <a:srgbClr val="000000"/>
                </a:solidFill>
                <a:latin typeface="TT Hoves"/>
                <a:ea typeface="TT Hoves"/>
                <a:cs typeface="TT Hoves"/>
                <a:sym typeface="TT Hoves"/>
              </a:rPr>
              <a:t> Team</a:t>
            </a:r>
          </a:p>
        </p:txBody>
      </p:sp>
      <p:sp>
        <p:nvSpPr>
          <p:cNvPr name="TextBox 7" id="7"/>
          <p:cNvSpPr txBox="true"/>
          <p:nvPr/>
        </p:nvSpPr>
        <p:spPr>
          <a:xfrm rot="0">
            <a:off x="3059541" y="3651029"/>
            <a:ext cx="12801166" cy="1266825"/>
          </a:xfrm>
          <a:prstGeom prst="rect">
            <a:avLst/>
          </a:prstGeom>
        </p:spPr>
        <p:txBody>
          <a:bodyPr anchor="t" rtlCol="false" tIns="0" lIns="0" bIns="0" rIns="0">
            <a:spAutoFit/>
          </a:bodyPr>
          <a:lstStyle/>
          <a:p>
            <a:pPr algn="ctr">
              <a:lnSpc>
                <a:spcPts val="9986"/>
              </a:lnSpc>
            </a:pPr>
            <a:r>
              <a:rPr lang="en-US" sz="8321" b="true">
                <a:solidFill>
                  <a:srgbClr val="243037"/>
                </a:solidFill>
                <a:latin typeface="Cy Grotesk Key Bold"/>
                <a:ea typeface="Cy Grotesk Key Bold"/>
                <a:cs typeface="Cy Grotesk Key Bold"/>
                <a:sym typeface="Cy Grotesk Key Bold"/>
              </a:rPr>
              <a:t>Customer Sentiment</a:t>
            </a:r>
          </a:p>
        </p:txBody>
      </p:sp>
      <p:sp>
        <p:nvSpPr>
          <p:cNvPr name="TextBox 8" id="8"/>
          <p:cNvSpPr txBox="true"/>
          <p:nvPr/>
        </p:nvSpPr>
        <p:spPr>
          <a:xfrm rot="0">
            <a:off x="3059541" y="5165504"/>
            <a:ext cx="12168918" cy="1266825"/>
          </a:xfrm>
          <a:prstGeom prst="rect">
            <a:avLst/>
          </a:prstGeom>
        </p:spPr>
        <p:txBody>
          <a:bodyPr anchor="t" rtlCol="false" tIns="0" lIns="0" bIns="0" rIns="0">
            <a:spAutoFit/>
          </a:bodyPr>
          <a:lstStyle/>
          <a:p>
            <a:pPr algn="ctr">
              <a:lnSpc>
                <a:spcPts val="9986"/>
              </a:lnSpc>
            </a:pPr>
            <a:r>
              <a:rPr lang="en-US" sz="8321" b="true">
                <a:solidFill>
                  <a:srgbClr val="E3613D"/>
                </a:solidFill>
                <a:latin typeface="Cy Grotesk Key Bold"/>
                <a:ea typeface="Cy Grotesk Key Bold"/>
                <a:cs typeface="Cy Grotesk Key Bold"/>
                <a:sym typeface="Cy Grotesk Key Bold"/>
              </a:rPr>
              <a:t>and trend analysis</a:t>
            </a:r>
          </a:p>
        </p:txBody>
      </p:sp>
      <p:sp>
        <p:nvSpPr>
          <p:cNvPr name="Freeform 9" id="9"/>
          <p:cNvSpPr/>
          <p:nvPr/>
        </p:nvSpPr>
        <p:spPr>
          <a:xfrm flipH="false" flipV="false" rot="-326522">
            <a:off x="686256" y="6802570"/>
            <a:ext cx="2708487" cy="2593377"/>
          </a:xfrm>
          <a:custGeom>
            <a:avLst/>
            <a:gdLst/>
            <a:ahLst/>
            <a:cxnLst/>
            <a:rect r="r" b="b" t="t" l="l"/>
            <a:pathLst>
              <a:path h="2593377" w="2708487">
                <a:moveTo>
                  <a:pt x="0" y="0"/>
                </a:moveTo>
                <a:lnTo>
                  <a:pt x="2708488" y="0"/>
                </a:lnTo>
                <a:lnTo>
                  <a:pt x="2708488" y="2593376"/>
                </a:lnTo>
                <a:lnTo>
                  <a:pt x="0" y="25933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9F5E7"/>
        </a:solidFill>
      </p:bgPr>
    </p:bg>
    <p:spTree>
      <p:nvGrpSpPr>
        <p:cNvPr id="1" name=""/>
        <p:cNvGrpSpPr/>
        <p:nvPr/>
      </p:nvGrpSpPr>
      <p:grpSpPr>
        <a:xfrm>
          <a:off x="0" y="0"/>
          <a:ext cx="0" cy="0"/>
          <a:chOff x="0" y="0"/>
          <a:chExt cx="0" cy="0"/>
        </a:xfrm>
      </p:grpSpPr>
      <p:sp>
        <p:nvSpPr>
          <p:cNvPr name="Freeform 2" id="2"/>
          <p:cNvSpPr/>
          <p:nvPr/>
        </p:nvSpPr>
        <p:spPr>
          <a:xfrm flipH="false" flipV="false" rot="0">
            <a:off x="12585503" y="2186930"/>
            <a:ext cx="3556042" cy="7868842"/>
          </a:xfrm>
          <a:custGeom>
            <a:avLst/>
            <a:gdLst/>
            <a:ahLst/>
            <a:cxnLst/>
            <a:rect r="r" b="b" t="t" l="l"/>
            <a:pathLst>
              <a:path h="7868842" w="3556042">
                <a:moveTo>
                  <a:pt x="0" y="0"/>
                </a:moveTo>
                <a:lnTo>
                  <a:pt x="3556042" y="0"/>
                </a:lnTo>
                <a:lnTo>
                  <a:pt x="3556042" y="7868842"/>
                </a:lnTo>
                <a:lnTo>
                  <a:pt x="0" y="7868842"/>
                </a:lnTo>
                <a:lnTo>
                  <a:pt x="0" y="0"/>
                </a:lnTo>
                <a:close/>
              </a:path>
            </a:pathLst>
          </a:custGeom>
          <a:blipFill>
            <a:blip r:embed="rId2"/>
            <a:stretch>
              <a:fillRect l="0" t="-1063" r="0" b="-1063"/>
            </a:stretch>
          </a:blipFill>
        </p:spPr>
      </p:sp>
      <p:sp>
        <p:nvSpPr>
          <p:cNvPr name="TextBox 3" id="3"/>
          <p:cNvSpPr txBox="true"/>
          <p:nvPr/>
        </p:nvSpPr>
        <p:spPr>
          <a:xfrm rot="0">
            <a:off x="2486517" y="759117"/>
            <a:ext cx="12727763" cy="1063669"/>
          </a:xfrm>
          <a:prstGeom prst="rect">
            <a:avLst/>
          </a:prstGeom>
        </p:spPr>
        <p:txBody>
          <a:bodyPr anchor="t" rtlCol="false" tIns="0" lIns="0" bIns="0" rIns="0">
            <a:spAutoFit/>
          </a:bodyPr>
          <a:lstStyle/>
          <a:p>
            <a:pPr algn="ctr">
              <a:lnSpc>
                <a:spcPts val="8724"/>
              </a:lnSpc>
              <a:spcBef>
                <a:spcPct val="0"/>
              </a:spcBef>
            </a:pPr>
            <a:r>
              <a:rPr lang="en-US" b="true" sz="6231">
                <a:solidFill>
                  <a:srgbClr val="E3613D"/>
                </a:solidFill>
                <a:latin typeface="TT Hoves Bold"/>
                <a:ea typeface="TT Hoves Bold"/>
                <a:cs typeface="TT Hoves Bold"/>
                <a:sym typeface="TT Hoves Bold"/>
              </a:rPr>
              <a:t>Word Frequency Highlights</a:t>
            </a:r>
          </a:p>
        </p:txBody>
      </p:sp>
      <p:sp>
        <p:nvSpPr>
          <p:cNvPr name="TextBox 4" id="4"/>
          <p:cNvSpPr txBox="true"/>
          <p:nvPr/>
        </p:nvSpPr>
        <p:spPr>
          <a:xfrm rot="0">
            <a:off x="640740" y="4545886"/>
            <a:ext cx="10119381" cy="1937492"/>
          </a:xfrm>
          <a:prstGeom prst="rect">
            <a:avLst/>
          </a:prstGeom>
        </p:spPr>
        <p:txBody>
          <a:bodyPr anchor="t" rtlCol="false" tIns="0" lIns="0" bIns="0" rIns="0">
            <a:spAutoFit/>
          </a:bodyPr>
          <a:lstStyle/>
          <a:p>
            <a:pPr algn="ctr" marL="795836" indent="-397918" lvl="1">
              <a:lnSpc>
                <a:spcPts val="5160"/>
              </a:lnSpc>
              <a:buFont typeface="Arial"/>
              <a:buChar char="•"/>
            </a:pPr>
            <a:r>
              <a:rPr lang="en-US" b="true" sz="3686">
                <a:solidFill>
                  <a:srgbClr val="000000"/>
                </a:solidFill>
                <a:latin typeface="TT Hoves Bold"/>
                <a:ea typeface="TT Hoves Bold"/>
                <a:cs typeface="TT Hoves Bold"/>
                <a:sym typeface="TT Hoves Bold"/>
              </a:rPr>
              <a:t>the most w</a:t>
            </a:r>
            <a:r>
              <a:rPr lang="en-US" b="true" sz="3686">
                <a:solidFill>
                  <a:srgbClr val="000000"/>
                </a:solidFill>
                <a:latin typeface="TT Hoves Bold"/>
                <a:ea typeface="TT Hoves Bold"/>
                <a:cs typeface="TT Hoves Bold"/>
                <a:sym typeface="TT Hoves Bold"/>
              </a:rPr>
              <a:t>ord repeated in text 'modi'.</a:t>
            </a:r>
          </a:p>
          <a:p>
            <a:pPr algn="ctr" marL="795836" indent="-397918" lvl="1">
              <a:lnSpc>
                <a:spcPts val="5160"/>
              </a:lnSpc>
              <a:spcBef>
                <a:spcPct val="0"/>
              </a:spcBef>
              <a:buFont typeface="Arial"/>
              <a:buChar char="•"/>
            </a:pPr>
            <a:r>
              <a:rPr lang="en-US" b="true" sz="3686">
                <a:solidFill>
                  <a:srgbClr val="000000"/>
                </a:solidFill>
                <a:latin typeface="TT Hoves Bold"/>
                <a:ea typeface="TT Hoves Bold"/>
                <a:cs typeface="TT Hoves Bold"/>
                <a:sym typeface="TT Hoves Bold"/>
              </a:rPr>
              <a:t>thee are more than one word is the least.</a:t>
            </a:r>
          </a:p>
          <a:p>
            <a:pPr algn="ctr">
              <a:lnSpc>
                <a:spcPts val="516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9F5E7"/>
        </a:solidFill>
      </p:bgPr>
    </p:bg>
    <p:spTree>
      <p:nvGrpSpPr>
        <p:cNvPr id="1" name=""/>
        <p:cNvGrpSpPr/>
        <p:nvPr/>
      </p:nvGrpSpPr>
      <p:grpSpPr>
        <a:xfrm>
          <a:off x="0" y="0"/>
          <a:ext cx="0" cy="0"/>
          <a:chOff x="0" y="0"/>
          <a:chExt cx="0" cy="0"/>
        </a:xfrm>
      </p:grpSpPr>
      <p:sp>
        <p:nvSpPr>
          <p:cNvPr name="Freeform 2" id="2"/>
          <p:cNvSpPr/>
          <p:nvPr/>
        </p:nvSpPr>
        <p:spPr>
          <a:xfrm flipH="false" flipV="false" rot="0">
            <a:off x="4368514" y="2917880"/>
            <a:ext cx="9481003" cy="6340420"/>
          </a:xfrm>
          <a:custGeom>
            <a:avLst/>
            <a:gdLst/>
            <a:ahLst/>
            <a:cxnLst/>
            <a:rect r="r" b="b" t="t" l="l"/>
            <a:pathLst>
              <a:path h="6340420" w="9481003">
                <a:moveTo>
                  <a:pt x="0" y="0"/>
                </a:moveTo>
                <a:lnTo>
                  <a:pt x="9481002" y="0"/>
                </a:lnTo>
                <a:lnTo>
                  <a:pt x="9481002" y="6340420"/>
                </a:lnTo>
                <a:lnTo>
                  <a:pt x="0" y="6340420"/>
                </a:lnTo>
                <a:lnTo>
                  <a:pt x="0" y="0"/>
                </a:lnTo>
                <a:close/>
              </a:path>
            </a:pathLst>
          </a:custGeom>
          <a:blipFill>
            <a:blip r:embed="rId2"/>
            <a:stretch>
              <a:fillRect l="0" t="0" r="0" b="0"/>
            </a:stretch>
          </a:blipFill>
        </p:spPr>
      </p:sp>
      <p:sp>
        <p:nvSpPr>
          <p:cNvPr name="TextBox 3" id="3"/>
          <p:cNvSpPr txBox="true"/>
          <p:nvPr/>
        </p:nvSpPr>
        <p:spPr>
          <a:xfrm rot="0">
            <a:off x="1181716" y="399021"/>
            <a:ext cx="11923693" cy="629679"/>
          </a:xfrm>
          <a:prstGeom prst="rect">
            <a:avLst/>
          </a:prstGeom>
        </p:spPr>
        <p:txBody>
          <a:bodyPr anchor="t" rtlCol="false" tIns="0" lIns="0" bIns="0" rIns="0">
            <a:spAutoFit/>
          </a:bodyPr>
          <a:lstStyle/>
          <a:p>
            <a:pPr algn="ctr">
              <a:lnSpc>
                <a:spcPts val="5193"/>
              </a:lnSpc>
              <a:spcBef>
                <a:spcPct val="0"/>
              </a:spcBef>
            </a:pPr>
            <a:r>
              <a:rPr lang="en-US" b="true" sz="3709">
                <a:solidFill>
                  <a:srgbClr val="E3613D"/>
                </a:solidFill>
                <a:latin typeface="TT Hoves Bold"/>
                <a:ea typeface="TT Hoves Bold"/>
                <a:cs typeface="TT Hoves Bold"/>
                <a:sym typeface="TT Hoves Bold"/>
              </a:rPr>
              <a:t>Some visaulization for positive and negative reviews</a:t>
            </a:r>
          </a:p>
        </p:txBody>
      </p:sp>
      <p:sp>
        <p:nvSpPr>
          <p:cNvPr name="TextBox 4" id="4"/>
          <p:cNvSpPr txBox="true"/>
          <p:nvPr/>
        </p:nvSpPr>
        <p:spPr>
          <a:xfrm rot="0">
            <a:off x="13171424" y="320945"/>
            <a:ext cx="4087876" cy="1329786"/>
          </a:xfrm>
          <a:prstGeom prst="rect">
            <a:avLst/>
          </a:prstGeom>
        </p:spPr>
        <p:txBody>
          <a:bodyPr anchor="t" rtlCol="false" tIns="0" lIns="0" bIns="0" rIns="0">
            <a:spAutoFit/>
          </a:bodyPr>
          <a:lstStyle/>
          <a:p>
            <a:pPr algn="ctr">
              <a:lnSpc>
                <a:spcPts val="5311"/>
              </a:lnSpc>
              <a:spcBef>
                <a:spcPct val="0"/>
              </a:spcBef>
            </a:pPr>
            <a:r>
              <a:rPr lang="en-US" b="true" sz="3793">
                <a:solidFill>
                  <a:srgbClr val="E3613D"/>
                </a:solidFill>
                <a:latin typeface="TT Hoves Bold"/>
                <a:ea typeface="TT Hoves Bold"/>
                <a:cs typeface="TT Hoves Bold"/>
                <a:sym typeface="TT Hoves Bold"/>
              </a:rPr>
              <a:t> </a:t>
            </a:r>
            <a:r>
              <a:rPr lang="en-US" b="true" sz="3793">
                <a:solidFill>
                  <a:srgbClr val="542BBB"/>
                </a:solidFill>
                <a:latin typeface="TT Hoves Bold"/>
                <a:ea typeface="TT Hoves Bold"/>
                <a:cs typeface="TT Hoves Bold"/>
                <a:sym typeface="TT Hoves Bold"/>
              </a:rPr>
              <a:t>using Wordcloud</a:t>
            </a:r>
          </a:p>
          <a:p>
            <a:pPr algn="ctr">
              <a:lnSpc>
                <a:spcPts val="5311"/>
              </a:lnSpc>
              <a:spcBef>
                <a:spcPct val="0"/>
              </a:spcBef>
            </a:pPr>
          </a:p>
        </p:txBody>
      </p:sp>
      <p:sp>
        <p:nvSpPr>
          <p:cNvPr name="TextBox 5" id="5"/>
          <p:cNvSpPr txBox="true"/>
          <p:nvPr/>
        </p:nvSpPr>
        <p:spPr>
          <a:xfrm rot="0">
            <a:off x="1060183" y="1632385"/>
            <a:ext cx="3308330" cy="629679"/>
          </a:xfrm>
          <a:prstGeom prst="rect">
            <a:avLst/>
          </a:prstGeom>
        </p:spPr>
        <p:txBody>
          <a:bodyPr anchor="t" rtlCol="false" tIns="0" lIns="0" bIns="0" rIns="0">
            <a:spAutoFit/>
          </a:bodyPr>
          <a:lstStyle/>
          <a:p>
            <a:pPr algn="ctr">
              <a:lnSpc>
                <a:spcPts val="5193"/>
              </a:lnSpc>
              <a:spcBef>
                <a:spcPct val="0"/>
              </a:spcBef>
            </a:pPr>
            <a:r>
              <a:rPr lang="en-US" b="true" sz="3709">
                <a:solidFill>
                  <a:srgbClr val="000000"/>
                </a:solidFill>
                <a:latin typeface="TT Hoves Bold"/>
                <a:ea typeface="TT Hoves Bold"/>
                <a:cs typeface="TT Hoves Bold"/>
                <a:sym typeface="TT Hoves Bold"/>
              </a:rPr>
              <a:t>PositiveWords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9F5E7"/>
        </a:solidFill>
      </p:bgPr>
    </p:bg>
    <p:spTree>
      <p:nvGrpSpPr>
        <p:cNvPr id="1" name=""/>
        <p:cNvGrpSpPr/>
        <p:nvPr/>
      </p:nvGrpSpPr>
      <p:grpSpPr>
        <a:xfrm>
          <a:off x="0" y="0"/>
          <a:ext cx="0" cy="0"/>
          <a:chOff x="0" y="0"/>
          <a:chExt cx="0" cy="0"/>
        </a:xfrm>
      </p:grpSpPr>
      <p:sp>
        <p:nvSpPr>
          <p:cNvPr name="Freeform 2" id="2"/>
          <p:cNvSpPr/>
          <p:nvPr/>
        </p:nvSpPr>
        <p:spPr>
          <a:xfrm flipH="false" flipV="false" rot="0">
            <a:off x="4763591" y="2811628"/>
            <a:ext cx="9986345" cy="6678368"/>
          </a:xfrm>
          <a:custGeom>
            <a:avLst/>
            <a:gdLst/>
            <a:ahLst/>
            <a:cxnLst/>
            <a:rect r="r" b="b" t="t" l="l"/>
            <a:pathLst>
              <a:path h="6678368" w="9986345">
                <a:moveTo>
                  <a:pt x="0" y="0"/>
                </a:moveTo>
                <a:lnTo>
                  <a:pt x="9986345" y="0"/>
                </a:lnTo>
                <a:lnTo>
                  <a:pt x="9986345" y="6678369"/>
                </a:lnTo>
                <a:lnTo>
                  <a:pt x="0" y="6678369"/>
                </a:lnTo>
                <a:lnTo>
                  <a:pt x="0" y="0"/>
                </a:lnTo>
                <a:close/>
              </a:path>
            </a:pathLst>
          </a:custGeom>
          <a:blipFill>
            <a:blip r:embed="rId2"/>
            <a:stretch>
              <a:fillRect l="0" t="0" r="0" b="0"/>
            </a:stretch>
          </a:blipFill>
        </p:spPr>
      </p:sp>
      <p:sp>
        <p:nvSpPr>
          <p:cNvPr name="TextBox 3" id="3"/>
          <p:cNvSpPr txBox="true"/>
          <p:nvPr/>
        </p:nvSpPr>
        <p:spPr>
          <a:xfrm rot="0">
            <a:off x="853818" y="1622860"/>
            <a:ext cx="3721060" cy="712229"/>
          </a:xfrm>
          <a:prstGeom prst="rect">
            <a:avLst/>
          </a:prstGeom>
        </p:spPr>
        <p:txBody>
          <a:bodyPr anchor="t" rtlCol="false" tIns="0" lIns="0" bIns="0" rIns="0">
            <a:spAutoFit/>
          </a:bodyPr>
          <a:lstStyle/>
          <a:p>
            <a:pPr algn="ctr">
              <a:lnSpc>
                <a:spcPts val="5893"/>
              </a:lnSpc>
              <a:spcBef>
                <a:spcPct val="0"/>
              </a:spcBef>
            </a:pPr>
            <a:r>
              <a:rPr lang="en-US" b="true" sz="4209">
                <a:solidFill>
                  <a:srgbClr val="000000"/>
                </a:solidFill>
                <a:latin typeface="TT Hoves Bold"/>
                <a:ea typeface="TT Hoves Bold"/>
                <a:cs typeface="TT Hoves Bold"/>
                <a:sym typeface="TT Hoves Bold"/>
              </a:rPr>
              <a:t>NegativeWord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6237CF"/>
        </a:solidFill>
      </p:bgPr>
    </p:bg>
    <p:spTree>
      <p:nvGrpSpPr>
        <p:cNvPr id="1" name=""/>
        <p:cNvGrpSpPr/>
        <p:nvPr/>
      </p:nvGrpSpPr>
      <p:grpSpPr>
        <a:xfrm>
          <a:off x="0" y="0"/>
          <a:ext cx="0" cy="0"/>
          <a:chOff x="0" y="0"/>
          <a:chExt cx="0" cy="0"/>
        </a:xfrm>
      </p:grpSpPr>
      <p:sp>
        <p:nvSpPr>
          <p:cNvPr name="TextBox 2" id="2"/>
          <p:cNvSpPr txBox="true"/>
          <p:nvPr/>
        </p:nvSpPr>
        <p:spPr>
          <a:xfrm rot="0">
            <a:off x="1028700" y="598885"/>
            <a:ext cx="5113427" cy="2761612"/>
          </a:xfrm>
          <a:prstGeom prst="rect">
            <a:avLst/>
          </a:prstGeom>
        </p:spPr>
        <p:txBody>
          <a:bodyPr anchor="t" rtlCol="false" tIns="0" lIns="0" bIns="0" rIns="0">
            <a:spAutoFit/>
          </a:bodyPr>
          <a:lstStyle/>
          <a:p>
            <a:pPr algn="ctr">
              <a:lnSpc>
                <a:spcPts val="11113"/>
              </a:lnSpc>
            </a:pPr>
            <a:r>
              <a:rPr lang="en-US" sz="7938" b="true">
                <a:solidFill>
                  <a:srgbClr val="F1DACC"/>
                </a:solidFill>
                <a:latin typeface="Canva Sans Bold"/>
                <a:ea typeface="Canva Sans Bold"/>
                <a:cs typeface="Canva Sans Bold"/>
                <a:sym typeface="Canva Sans Bold"/>
              </a:rPr>
              <a:t>Model :</a:t>
            </a:r>
          </a:p>
          <a:p>
            <a:pPr algn="ctr">
              <a:lnSpc>
                <a:spcPts val="11113"/>
              </a:lnSpc>
            </a:pPr>
          </a:p>
        </p:txBody>
      </p:sp>
      <p:grpSp>
        <p:nvGrpSpPr>
          <p:cNvPr name="Group 3" id="3"/>
          <p:cNvGrpSpPr/>
          <p:nvPr/>
        </p:nvGrpSpPr>
        <p:grpSpPr>
          <a:xfrm rot="0">
            <a:off x="725780" y="2671850"/>
            <a:ext cx="6568776" cy="2471650"/>
            <a:chOff x="0" y="0"/>
            <a:chExt cx="1728958" cy="650559"/>
          </a:xfrm>
        </p:grpSpPr>
        <p:sp>
          <p:nvSpPr>
            <p:cNvPr name="Freeform 4" id="4"/>
            <p:cNvSpPr/>
            <p:nvPr/>
          </p:nvSpPr>
          <p:spPr>
            <a:xfrm flipH="false" flipV="false" rot="0">
              <a:off x="0" y="0"/>
              <a:ext cx="1728958" cy="650559"/>
            </a:xfrm>
            <a:custGeom>
              <a:avLst/>
              <a:gdLst/>
              <a:ahLst/>
              <a:cxnLst/>
              <a:rect r="r" b="b" t="t" l="l"/>
              <a:pathLst>
                <a:path h="650559" w="1728958">
                  <a:moveTo>
                    <a:pt x="43608" y="0"/>
                  </a:moveTo>
                  <a:lnTo>
                    <a:pt x="1685350" y="0"/>
                  </a:lnTo>
                  <a:cubicBezTo>
                    <a:pt x="1696915" y="0"/>
                    <a:pt x="1708007" y="4594"/>
                    <a:pt x="1716185" y="12772"/>
                  </a:cubicBezTo>
                  <a:cubicBezTo>
                    <a:pt x="1724363" y="20951"/>
                    <a:pt x="1728958" y="32042"/>
                    <a:pt x="1728958" y="43608"/>
                  </a:cubicBezTo>
                  <a:lnTo>
                    <a:pt x="1728958" y="606951"/>
                  </a:lnTo>
                  <a:cubicBezTo>
                    <a:pt x="1728958" y="631035"/>
                    <a:pt x="1709434" y="650559"/>
                    <a:pt x="1685350" y="650559"/>
                  </a:cubicBezTo>
                  <a:lnTo>
                    <a:pt x="43608" y="650559"/>
                  </a:lnTo>
                  <a:cubicBezTo>
                    <a:pt x="32042" y="650559"/>
                    <a:pt x="20951" y="645965"/>
                    <a:pt x="12772" y="637787"/>
                  </a:cubicBezTo>
                  <a:cubicBezTo>
                    <a:pt x="4594" y="629609"/>
                    <a:pt x="0" y="618517"/>
                    <a:pt x="0" y="606951"/>
                  </a:cubicBezTo>
                  <a:lnTo>
                    <a:pt x="0" y="43608"/>
                  </a:lnTo>
                  <a:cubicBezTo>
                    <a:pt x="0" y="32042"/>
                    <a:pt x="4594" y="20951"/>
                    <a:pt x="12772" y="12772"/>
                  </a:cubicBezTo>
                  <a:cubicBezTo>
                    <a:pt x="20951" y="4594"/>
                    <a:pt x="32042" y="0"/>
                    <a:pt x="43608" y="0"/>
                  </a:cubicBezTo>
                  <a:close/>
                </a:path>
              </a:pathLst>
            </a:custGeom>
            <a:solidFill>
              <a:srgbClr val="FFFFFF"/>
            </a:solidFill>
            <a:ln w="38100" cap="rnd">
              <a:solidFill>
                <a:srgbClr val="243037"/>
              </a:solidFill>
              <a:prstDash val="solid"/>
              <a:round/>
            </a:ln>
          </p:spPr>
        </p:sp>
        <p:sp>
          <p:nvSpPr>
            <p:cNvPr name="TextBox 5" id="5"/>
            <p:cNvSpPr txBox="true"/>
            <p:nvPr/>
          </p:nvSpPr>
          <p:spPr>
            <a:xfrm>
              <a:off x="0" y="-38100"/>
              <a:ext cx="1728958" cy="688659"/>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0504694" y="2608081"/>
            <a:ext cx="6754606" cy="2471650"/>
            <a:chOff x="0" y="0"/>
            <a:chExt cx="1777870" cy="650559"/>
          </a:xfrm>
        </p:grpSpPr>
        <p:sp>
          <p:nvSpPr>
            <p:cNvPr name="Freeform 7" id="7"/>
            <p:cNvSpPr/>
            <p:nvPr/>
          </p:nvSpPr>
          <p:spPr>
            <a:xfrm flipH="false" flipV="false" rot="0">
              <a:off x="0" y="0"/>
              <a:ext cx="1777870" cy="650559"/>
            </a:xfrm>
            <a:custGeom>
              <a:avLst/>
              <a:gdLst/>
              <a:ahLst/>
              <a:cxnLst/>
              <a:rect r="r" b="b" t="t" l="l"/>
              <a:pathLst>
                <a:path h="650559" w="1777870">
                  <a:moveTo>
                    <a:pt x="42408" y="0"/>
                  </a:moveTo>
                  <a:lnTo>
                    <a:pt x="1735462" y="0"/>
                  </a:lnTo>
                  <a:cubicBezTo>
                    <a:pt x="1758883" y="0"/>
                    <a:pt x="1777870" y="18987"/>
                    <a:pt x="1777870" y="42408"/>
                  </a:cubicBezTo>
                  <a:lnTo>
                    <a:pt x="1777870" y="608151"/>
                  </a:lnTo>
                  <a:cubicBezTo>
                    <a:pt x="1777870" y="619398"/>
                    <a:pt x="1773402" y="630185"/>
                    <a:pt x="1765449" y="638138"/>
                  </a:cubicBezTo>
                  <a:cubicBezTo>
                    <a:pt x="1757496" y="646091"/>
                    <a:pt x="1746709" y="650559"/>
                    <a:pt x="1735462" y="650559"/>
                  </a:cubicBezTo>
                  <a:lnTo>
                    <a:pt x="42408" y="650559"/>
                  </a:lnTo>
                  <a:cubicBezTo>
                    <a:pt x="31161" y="650559"/>
                    <a:pt x="20374" y="646091"/>
                    <a:pt x="12421" y="638138"/>
                  </a:cubicBezTo>
                  <a:cubicBezTo>
                    <a:pt x="4468" y="630185"/>
                    <a:pt x="0" y="619398"/>
                    <a:pt x="0" y="608151"/>
                  </a:cubicBezTo>
                  <a:lnTo>
                    <a:pt x="0" y="42408"/>
                  </a:lnTo>
                  <a:cubicBezTo>
                    <a:pt x="0" y="31161"/>
                    <a:pt x="4468" y="20374"/>
                    <a:pt x="12421" y="12421"/>
                  </a:cubicBezTo>
                  <a:cubicBezTo>
                    <a:pt x="20374" y="4468"/>
                    <a:pt x="31161" y="0"/>
                    <a:pt x="42408" y="0"/>
                  </a:cubicBezTo>
                  <a:close/>
                </a:path>
              </a:pathLst>
            </a:custGeom>
            <a:solidFill>
              <a:srgbClr val="FFFFFF"/>
            </a:solidFill>
            <a:ln w="38100" cap="rnd">
              <a:solidFill>
                <a:srgbClr val="243037"/>
              </a:solidFill>
              <a:prstDash val="solid"/>
              <a:round/>
            </a:ln>
          </p:spPr>
        </p:sp>
        <p:sp>
          <p:nvSpPr>
            <p:cNvPr name="TextBox 8" id="8"/>
            <p:cNvSpPr txBox="true"/>
            <p:nvPr/>
          </p:nvSpPr>
          <p:spPr>
            <a:xfrm>
              <a:off x="0" y="-38100"/>
              <a:ext cx="1777870" cy="68865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11003648" y="3668751"/>
            <a:ext cx="5756697" cy="1079263"/>
          </a:xfrm>
          <a:custGeom>
            <a:avLst/>
            <a:gdLst/>
            <a:ahLst/>
            <a:cxnLst/>
            <a:rect r="r" b="b" t="t" l="l"/>
            <a:pathLst>
              <a:path h="1079263" w="5756697">
                <a:moveTo>
                  <a:pt x="0" y="0"/>
                </a:moveTo>
                <a:lnTo>
                  <a:pt x="5756698" y="0"/>
                </a:lnTo>
                <a:lnTo>
                  <a:pt x="5756698" y="1079263"/>
                </a:lnTo>
                <a:lnTo>
                  <a:pt x="0" y="1079263"/>
                </a:lnTo>
                <a:lnTo>
                  <a:pt x="0" y="0"/>
                </a:lnTo>
                <a:close/>
              </a:path>
            </a:pathLst>
          </a:custGeom>
          <a:blipFill>
            <a:blip r:embed="rId2"/>
            <a:stretch>
              <a:fillRect l="0" t="-2882" r="-86235" b="-2882"/>
            </a:stretch>
          </a:blipFill>
        </p:spPr>
      </p:sp>
      <p:sp>
        <p:nvSpPr>
          <p:cNvPr name="TextBox 10" id="10"/>
          <p:cNvSpPr txBox="true"/>
          <p:nvPr/>
        </p:nvSpPr>
        <p:spPr>
          <a:xfrm rot="0">
            <a:off x="725780" y="2882629"/>
            <a:ext cx="5531020" cy="2260871"/>
          </a:xfrm>
          <a:prstGeom prst="rect">
            <a:avLst/>
          </a:prstGeom>
        </p:spPr>
        <p:txBody>
          <a:bodyPr anchor="t" rtlCol="false" tIns="0" lIns="0" bIns="0" rIns="0">
            <a:spAutoFit/>
          </a:bodyPr>
          <a:lstStyle/>
          <a:p>
            <a:pPr algn="ctr" marL="699374" indent="-349687" lvl="1">
              <a:lnSpc>
                <a:spcPts val="4535"/>
              </a:lnSpc>
              <a:buFont typeface="Arial"/>
              <a:buChar char="•"/>
            </a:pPr>
            <a:r>
              <a:rPr lang="en-US" b="true" sz="3239">
                <a:solidFill>
                  <a:srgbClr val="000000"/>
                </a:solidFill>
                <a:latin typeface="TT Hoves Bold"/>
                <a:ea typeface="TT Hoves Bold"/>
                <a:cs typeface="TT Hoves Bold"/>
                <a:sym typeface="TT Hoves Bold"/>
              </a:rPr>
              <a:t>Train-Test Split</a:t>
            </a:r>
          </a:p>
          <a:p>
            <a:pPr algn="ctr" marL="699374" indent="-349687" lvl="1">
              <a:lnSpc>
                <a:spcPts val="4535"/>
              </a:lnSpc>
              <a:buFont typeface="Arial"/>
              <a:buChar char="•"/>
            </a:pPr>
            <a:r>
              <a:rPr lang="en-US" b="true" sz="3239">
                <a:solidFill>
                  <a:srgbClr val="000000"/>
                </a:solidFill>
                <a:latin typeface="TT Hoves Bold"/>
                <a:ea typeface="TT Hoves Bold"/>
                <a:cs typeface="TT Hoves Bold"/>
                <a:sym typeface="TT Hoves Bold"/>
              </a:rPr>
              <a:t>Model Building</a:t>
            </a:r>
          </a:p>
          <a:p>
            <a:pPr algn="ctr" marL="699374" indent="-349687" lvl="1">
              <a:lnSpc>
                <a:spcPts val="4535"/>
              </a:lnSpc>
              <a:buFont typeface="Arial"/>
              <a:buChar char="•"/>
            </a:pPr>
            <a:r>
              <a:rPr lang="en-US" b="true" sz="3239">
                <a:solidFill>
                  <a:srgbClr val="000000"/>
                </a:solidFill>
                <a:latin typeface="TT Hoves Bold"/>
                <a:ea typeface="TT Hoves Bold"/>
                <a:cs typeface="TT Hoves Bold"/>
                <a:sym typeface="TT Hoves Bold"/>
              </a:rPr>
              <a:t>Training the Model:</a:t>
            </a:r>
          </a:p>
          <a:p>
            <a:pPr algn="ctr" marL="699374" indent="-349687" lvl="1">
              <a:lnSpc>
                <a:spcPts val="4535"/>
              </a:lnSpc>
              <a:buFont typeface="Arial"/>
              <a:buChar char="•"/>
            </a:pPr>
          </a:p>
        </p:txBody>
      </p:sp>
      <p:sp>
        <p:nvSpPr>
          <p:cNvPr name="TextBox 11" id="11"/>
          <p:cNvSpPr txBox="true"/>
          <p:nvPr/>
        </p:nvSpPr>
        <p:spPr>
          <a:xfrm rot="0">
            <a:off x="9680526" y="2761499"/>
            <a:ext cx="7899754" cy="2216152"/>
          </a:xfrm>
          <a:prstGeom prst="rect">
            <a:avLst/>
          </a:prstGeom>
        </p:spPr>
        <p:txBody>
          <a:bodyPr anchor="t" rtlCol="false" tIns="0" lIns="0" bIns="0" rIns="0">
            <a:spAutoFit/>
          </a:bodyPr>
          <a:lstStyle/>
          <a:p>
            <a:pPr algn="ctr">
              <a:lnSpc>
                <a:spcPts val="5955"/>
              </a:lnSpc>
              <a:spcBef>
                <a:spcPct val="0"/>
              </a:spcBef>
            </a:pPr>
            <a:r>
              <a:rPr lang="en-US" sz="4254">
                <a:solidFill>
                  <a:srgbClr val="000000"/>
                </a:solidFill>
                <a:latin typeface="TT Hoves"/>
                <a:ea typeface="TT Hoves"/>
                <a:cs typeface="TT Hoves"/>
                <a:sym typeface="TT Hoves"/>
              </a:rPr>
              <a:t>· Model Evaluation:</a:t>
            </a:r>
          </a:p>
          <a:p>
            <a:pPr algn="ctr">
              <a:lnSpc>
                <a:spcPts val="5955"/>
              </a:lnSpc>
              <a:spcBef>
                <a:spcPct val="0"/>
              </a:spcBef>
            </a:pPr>
            <a:r>
              <a:rPr lang="en-US" sz="4254">
                <a:solidFill>
                  <a:srgbClr val="000000"/>
                </a:solidFill>
                <a:latin typeface="TT Hoves"/>
                <a:ea typeface="TT Hoves"/>
                <a:cs typeface="TT Hoves"/>
                <a:sym typeface="TT Hoves"/>
              </a:rPr>
              <a:t> </a:t>
            </a:r>
          </a:p>
          <a:p>
            <a:pPr algn="ctr">
              <a:lnSpc>
                <a:spcPts val="5955"/>
              </a:lnSpc>
              <a:spcBef>
                <a:spcPct val="0"/>
              </a:spcBef>
            </a:pPr>
            <a:r>
              <a:rPr lang="en-US" sz="4254">
                <a:solidFill>
                  <a:srgbClr val="000000"/>
                </a:solidFill>
                <a:latin typeface="TT Hoves"/>
                <a:ea typeface="TT Hoves"/>
                <a:cs typeface="TT Hoves"/>
                <a:sym typeface="TT Hoves"/>
              </a:rPr>
              <a:t>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6237CF"/>
        </a:solidFill>
      </p:bgPr>
    </p:bg>
    <p:spTree>
      <p:nvGrpSpPr>
        <p:cNvPr id="1" name=""/>
        <p:cNvGrpSpPr/>
        <p:nvPr/>
      </p:nvGrpSpPr>
      <p:grpSpPr>
        <a:xfrm>
          <a:off x="0" y="0"/>
          <a:ext cx="0" cy="0"/>
          <a:chOff x="0" y="0"/>
          <a:chExt cx="0" cy="0"/>
        </a:xfrm>
      </p:grpSpPr>
      <p:grpSp>
        <p:nvGrpSpPr>
          <p:cNvPr name="Group 2" id="2"/>
          <p:cNvGrpSpPr/>
          <p:nvPr/>
        </p:nvGrpSpPr>
        <p:grpSpPr>
          <a:xfrm rot="0">
            <a:off x="5656667" y="351247"/>
            <a:ext cx="6568776" cy="1887612"/>
            <a:chOff x="0" y="0"/>
            <a:chExt cx="1728958" cy="496836"/>
          </a:xfrm>
        </p:grpSpPr>
        <p:sp>
          <p:nvSpPr>
            <p:cNvPr name="Freeform 3" id="3"/>
            <p:cNvSpPr/>
            <p:nvPr/>
          </p:nvSpPr>
          <p:spPr>
            <a:xfrm flipH="false" flipV="false" rot="0">
              <a:off x="0" y="0"/>
              <a:ext cx="1728958" cy="496836"/>
            </a:xfrm>
            <a:custGeom>
              <a:avLst/>
              <a:gdLst/>
              <a:ahLst/>
              <a:cxnLst/>
              <a:rect r="r" b="b" t="t" l="l"/>
              <a:pathLst>
                <a:path h="496836" w="1728958">
                  <a:moveTo>
                    <a:pt x="43608" y="0"/>
                  </a:moveTo>
                  <a:lnTo>
                    <a:pt x="1685350" y="0"/>
                  </a:lnTo>
                  <a:cubicBezTo>
                    <a:pt x="1696915" y="0"/>
                    <a:pt x="1708007" y="4594"/>
                    <a:pt x="1716185" y="12772"/>
                  </a:cubicBezTo>
                  <a:cubicBezTo>
                    <a:pt x="1724363" y="20951"/>
                    <a:pt x="1728958" y="32042"/>
                    <a:pt x="1728958" y="43608"/>
                  </a:cubicBezTo>
                  <a:lnTo>
                    <a:pt x="1728958" y="453228"/>
                  </a:lnTo>
                  <a:cubicBezTo>
                    <a:pt x="1728958" y="477312"/>
                    <a:pt x="1709434" y="496836"/>
                    <a:pt x="1685350" y="496836"/>
                  </a:cubicBezTo>
                  <a:lnTo>
                    <a:pt x="43608" y="496836"/>
                  </a:lnTo>
                  <a:cubicBezTo>
                    <a:pt x="19524" y="496836"/>
                    <a:pt x="0" y="477312"/>
                    <a:pt x="0" y="453228"/>
                  </a:cubicBezTo>
                  <a:lnTo>
                    <a:pt x="0" y="43608"/>
                  </a:lnTo>
                  <a:cubicBezTo>
                    <a:pt x="0" y="32042"/>
                    <a:pt x="4594" y="20951"/>
                    <a:pt x="12772" y="12772"/>
                  </a:cubicBezTo>
                  <a:cubicBezTo>
                    <a:pt x="20951" y="4594"/>
                    <a:pt x="32042" y="0"/>
                    <a:pt x="43608" y="0"/>
                  </a:cubicBezTo>
                  <a:close/>
                </a:path>
              </a:pathLst>
            </a:custGeom>
            <a:solidFill>
              <a:srgbClr val="FFFFFF"/>
            </a:solidFill>
            <a:ln w="38100" cap="rnd">
              <a:solidFill>
                <a:srgbClr val="243037"/>
              </a:solidFill>
              <a:prstDash val="solid"/>
              <a:round/>
            </a:ln>
          </p:spPr>
        </p:sp>
        <p:sp>
          <p:nvSpPr>
            <p:cNvPr name="TextBox 4" id="4"/>
            <p:cNvSpPr txBox="true"/>
            <p:nvPr/>
          </p:nvSpPr>
          <p:spPr>
            <a:xfrm>
              <a:off x="0" y="-57150"/>
              <a:ext cx="1728958" cy="553986"/>
            </a:xfrm>
            <a:prstGeom prst="rect">
              <a:avLst/>
            </a:prstGeom>
          </p:spPr>
          <p:txBody>
            <a:bodyPr anchor="ctr" rtlCol="false" tIns="50800" lIns="50800" bIns="50800" rIns="50800"/>
            <a:lstStyle/>
            <a:p>
              <a:pPr algn="ctr">
                <a:lnSpc>
                  <a:spcPts val="3639"/>
                </a:lnSpc>
              </a:pPr>
              <a:r>
                <a:rPr lang="en-US" sz="2599">
                  <a:solidFill>
                    <a:srgbClr val="000000"/>
                  </a:solidFill>
                  <a:latin typeface="Open Sans Extra Bold"/>
                  <a:ea typeface="Open Sans Extra Bold"/>
                  <a:cs typeface="Open Sans Extra Bold"/>
                  <a:sym typeface="Open Sans Extra Bold"/>
                </a:rPr>
                <a:t>·Confusion Matrix Visualization</a:t>
              </a:r>
            </a:p>
            <a:p>
              <a:pPr algn="ctr" marL="0" indent="0" lvl="0">
                <a:lnSpc>
                  <a:spcPts val="2659"/>
                </a:lnSpc>
                <a:spcBef>
                  <a:spcPct val="0"/>
                </a:spcBef>
              </a:pPr>
            </a:p>
          </p:txBody>
        </p:sp>
      </p:grpSp>
      <p:sp>
        <p:nvSpPr>
          <p:cNvPr name="Freeform 5" id="5"/>
          <p:cNvSpPr/>
          <p:nvPr/>
        </p:nvSpPr>
        <p:spPr>
          <a:xfrm flipH="false" flipV="false" rot="0">
            <a:off x="3895902" y="2238860"/>
            <a:ext cx="10090304" cy="7987293"/>
          </a:xfrm>
          <a:custGeom>
            <a:avLst/>
            <a:gdLst/>
            <a:ahLst/>
            <a:cxnLst/>
            <a:rect r="r" b="b" t="t" l="l"/>
            <a:pathLst>
              <a:path h="7987293" w="10090304">
                <a:moveTo>
                  <a:pt x="0" y="0"/>
                </a:moveTo>
                <a:lnTo>
                  <a:pt x="10090305" y="0"/>
                </a:lnTo>
                <a:lnTo>
                  <a:pt x="10090305" y="7987292"/>
                </a:lnTo>
                <a:lnTo>
                  <a:pt x="0" y="7987292"/>
                </a:lnTo>
                <a:lnTo>
                  <a:pt x="0" y="0"/>
                </a:lnTo>
                <a:close/>
              </a:path>
            </a:pathLst>
          </a:custGeom>
          <a:blipFill>
            <a:blip r:embed="rId2"/>
            <a:stretch>
              <a:fillRect l="0" t="-319" r="-112"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9F5E7"/>
        </a:solidFill>
      </p:bgPr>
    </p:bg>
    <p:spTree>
      <p:nvGrpSpPr>
        <p:cNvPr id="1" name=""/>
        <p:cNvGrpSpPr/>
        <p:nvPr/>
      </p:nvGrpSpPr>
      <p:grpSpPr>
        <a:xfrm>
          <a:off x="0" y="0"/>
          <a:ext cx="0" cy="0"/>
          <a:chOff x="0" y="0"/>
          <a:chExt cx="0" cy="0"/>
        </a:xfrm>
      </p:grpSpPr>
      <p:sp>
        <p:nvSpPr>
          <p:cNvPr name="TextBox 2" id="2"/>
          <p:cNvSpPr txBox="true"/>
          <p:nvPr/>
        </p:nvSpPr>
        <p:spPr>
          <a:xfrm rot="0">
            <a:off x="4822545" y="3281679"/>
            <a:ext cx="8642910" cy="1566544"/>
          </a:xfrm>
          <a:prstGeom prst="rect">
            <a:avLst/>
          </a:prstGeom>
        </p:spPr>
        <p:txBody>
          <a:bodyPr anchor="t" rtlCol="false" tIns="0" lIns="0" bIns="0" rIns="0">
            <a:spAutoFit/>
          </a:bodyPr>
          <a:lstStyle/>
          <a:p>
            <a:pPr algn="ctr">
              <a:lnSpc>
                <a:spcPts val="12880"/>
              </a:lnSpc>
            </a:pPr>
            <a:r>
              <a:rPr lang="en-US" sz="9200" b="true">
                <a:solidFill>
                  <a:srgbClr val="E3613D"/>
                </a:solidFill>
                <a:latin typeface="Canva Sans Bold"/>
                <a:ea typeface="Canva Sans Bold"/>
                <a:cs typeface="Canva Sans Bold"/>
                <a:sym typeface="Canva Sans Bold"/>
              </a:rPr>
              <a:t>week 3</a:t>
            </a:r>
          </a:p>
        </p:txBody>
      </p:sp>
      <p:sp>
        <p:nvSpPr>
          <p:cNvPr name="Freeform 3" id="3"/>
          <p:cNvSpPr/>
          <p:nvPr/>
        </p:nvSpPr>
        <p:spPr>
          <a:xfrm flipH="false" flipV="false" rot="-227561">
            <a:off x="14155315" y="5439302"/>
            <a:ext cx="2979080" cy="3875226"/>
          </a:xfrm>
          <a:custGeom>
            <a:avLst/>
            <a:gdLst/>
            <a:ahLst/>
            <a:cxnLst/>
            <a:rect r="r" b="b" t="t" l="l"/>
            <a:pathLst>
              <a:path h="3875226" w="2979080">
                <a:moveTo>
                  <a:pt x="0" y="0"/>
                </a:moveTo>
                <a:lnTo>
                  <a:pt x="2979081" y="0"/>
                </a:lnTo>
                <a:lnTo>
                  <a:pt x="2979081" y="3875227"/>
                </a:lnTo>
                <a:lnTo>
                  <a:pt x="0" y="3875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822545" y="5450597"/>
            <a:ext cx="8642910" cy="663292"/>
          </a:xfrm>
          <a:prstGeom prst="rect">
            <a:avLst/>
          </a:prstGeom>
        </p:spPr>
        <p:txBody>
          <a:bodyPr anchor="t" rtlCol="false" tIns="0" lIns="0" bIns="0" rIns="0">
            <a:spAutoFit/>
          </a:bodyPr>
          <a:lstStyle/>
          <a:p>
            <a:pPr algn="ctr">
              <a:lnSpc>
                <a:spcPts val="5440"/>
              </a:lnSpc>
              <a:spcBef>
                <a:spcPct val="0"/>
              </a:spcBef>
            </a:pPr>
            <a:r>
              <a:rPr lang="en-US" b="true" sz="3886">
                <a:solidFill>
                  <a:srgbClr val="000000"/>
                </a:solidFill>
                <a:latin typeface="TT Hoves Bold"/>
                <a:ea typeface="TT Hoves Bold"/>
                <a:cs typeface="TT Hoves Bold"/>
                <a:sym typeface="TT Hoves Bold"/>
              </a:rPr>
              <a:t>Advanced Technique &amp; Deployment</a:t>
            </a:r>
          </a:p>
        </p:txBody>
      </p:sp>
      <p:sp>
        <p:nvSpPr>
          <p:cNvPr name="Freeform 5" id="5"/>
          <p:cNvSpPr/>
          <p:nvPr/>
        </p:nvSpPr>
        <p:spPr>
          <a:xfrm flipH="false" flipV="false" rot="-216917">
            <a:off x="524174" y="396641"/>
            <a:ext cx="5453480" cy="3585663"/>
          </a:xfrm>
          <a:custGeom>
            <a:avLst/>
            <a:gdLst/>
            <a:ahLst/>
            <a:cxnLst/>
            <a:rect r="r" b="b" t="t" l="l"/>
            <a:pathLst>
              <a:path h="3585663" w="5453480">
                <a:moveTo>
                  <a:pt x="0" y="0"/>
                </a:moveTo>
                <a:lnTo>
                  <a:pt x="5453480" y="0"/>
                </a:lnTo>
                <a:lnTo>
                  <a:pt x="5453480" y="3585663"/>
                </a:lnTo>
                <a:lnTo>
                  <a:pt x="0" y="35856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9F5E7"/>
        </a:solidFill>
      </p:bgPr>
    </p:bg>
    <p:spTree>
      <p:nvGrpSpPr>
        <p:cNvPr id="1" name=""/>
        <p:cNvGrpSpPr/>
        <p:nvPr/>
      </p:nvGrpSpPr>
      <p:grpSpPr>
        <a:xfrm>
          <a:off x="0" y="0"/>
          <a:ext cx="0" cy="0"/>
          <a:chOff x="0" y="0"/>
          <a:chExt cx="0" cy="0"/>
        </a:xfrm>
      </p:grpSpPr>
      <p:sp>
        <p:nvSpPr>
          <p:cNvPr name="Freeform 2" id="2"/>
          <p:cNvSpPr/>
          <p:nvPr/>
        </p:nvSpPr>
        <p:spPr>
          <a:xfrm flipH="false" flipV="false" rot="0">
            <a:off x="11892177" y="2689219"/>
            <a:ext cx="5081821" cy="6764488"/>
          </a:xfrm>
          <a:custGeom>
            <a:avLst/>
            <a:gdLst/>
            <a:ahLst/>
            <a:cxnLst/>
            <a:rect r="r" b="b" t="t" l="l"/>
            <a:pathLst>
              <a:path h="6764488" w="5081821">
                <a:moveTo>
                  <a:pt x="0" y="0"/>
                </a:moveTo>
                <a:lnTo>
                  <a:pt x="5081821" y="0"/>
                </a:lnTo>
                <a:lnTo>
                  <a:pt x="5081821" y="6764488"/>
                </a:lnTo>
                <a:lnTo>
                  <a:pt x="0" y="6764488"/>
                </a:lnTo>
                <a:lnTo>
                  <a:pt x="0" y="0"/>
                </a:lnTo>
                <a:close/>
              </a:path>
            </a:pathLst>
          </a:custGeom>
          <a:blipFill>
            <a:blip r:embed="rId2"/>
            <a:stretch>
              <a:fillRect l="0" t="0" r="0" b="0"/>
            </a:stretch>
          </a:blipFill>
        </p:spPr>
      </p:sp>
      <p:sp>
        <p:nvSpPr>
          <p:cNvPr name="TextBox 3" id="3"/>
          <p:cNvSpPr txBox="true"/>
          <p:nvPr/>
        </p:nvSpPr>
        <p:spPr>
          <a:xfrm rot="0">
            <a:off x="1407219" y="1391924"/>
            <a:ext cx="11924380" cy="1297294"/>
          </a:xfrm>
          <a:prstGeom prst="rect">
            <a:avLst/>
          </a:prstGeom>
        </p:spPr>
        <p:txBody>
          <a:bodyPr anchor="t" rtlCol="false" tIns="0" lIns="0" bIns="0" rIns="0">
            <a:spAutoFit/>
          </a:bodyPr>
          <a:lstStyle/>
          <a:p>
            <a:pPr algn="l" marL="0" indent="0" lvl="0">
              <a:lnSpc>
                <a:spcPts val="10292"/>
              </a:lnSpc>
              <a:spcBef>
                <a:spcPct val="0"/>
              </a:spcBef>
            </a:pPr>
            <a:r>
              <a:rPr lang="en-US" b="true" sz="8577">
                <a:solidFill>
                  <a:srgbClr val="E3613D"/>
                </a:solidFill>
                <a:latin typeface="Cy Grotesk Key Bold"/>
                <a:ea typeface="Cy Grotesk Key Bold"/>
                <a:cs typeface="Cy Grotesk Key Bold"/>
                <a:sym typeface="Cy Grotesk Key Bold"/>
              </a:rPr>
              <a:t>NLP&amp; PERT Model:</a:t>
            </a:r>
          </a:p>
        </p:txBody>
      </p:sp>
      <p:sp>
        <p:nvSpPr>
          <p:cNvPr name="TextBox 4" id="4"/>
          <p:cNvSpPr txBox="true"/>
          <p:nvPr/>
        </p:nvSpPr>
        <p:spPr>
          <a:xfrm rot="0">
            <a:off x="603084" y="3267437"/>
            <a:ext cx="10683968" cy="2913327"/>
          </a:xfrm>
          <a:prstGeom prst="rect">
            <a:avLst/>
          </a:prstGeom>
        </p:spPr>
        <p:txBody>
          <a:bodyPr anchor="t" rtlCol="false" tIns="0" lIns="0" bIns="0" rIns="0">
            <a:spAutoFit/>
          </a:bodyPr>
          <a:lstStyle/>
          <a:p>
            <a:pPr algn="l" marL="901835" indent="-450917" lvl="1">
              <a:lnSpc>
                <a:spcPts val="5847"/>
              </a:lnSpc>
              <a:buFont typeface="Arial"/>
              <a:buChar char="•"/>
            </a:pPr>
            <a:r>
              <a:rPr lang="en-US" b="true" sz="4177">
                <a:solidFill>
                  <a:srgbClr val="000000"/>
                </a:solidFill>
                <a:latin typeface="TT Hoves Bold"/>
                <a:ea typeface="TT Hoves Bold"/>
                <a:cs typeface="TT Hoves Bold"/>
                <a:sym typeface="TT Hoves Bold"/>
              </a:rPr>
              <a:t>NLP preprocessing</a:t>
            </a:r>
          </a:p>
          <a:p>
            <a:pPr algn="l" marL="901835" indent="-450917" lvl="1">
              <a:lnSpc>
                <a:spcPts val="5847"/>
              </a:lnSpc>
              <a:buFont typeface="Arial"/>
              <a:buChar char="•"/>
            </a:pPr>
            <a:r>
              <a:rPr lang="en-US" b="true" sz="4177">
                <a:solidFill>
                  <a:srgbClr val="000000"/>
                </a:solidFill>
                <a:latin typeface="TT Hoves Bold"/>
                <a:ea typeface="TT Hoves Bold"/>
                <a:cs typeface="TT Hoves Bold"/>
                <a:sym typeface="TT Hoves Bold"/>
              </a:rPr>
              <a:t>What is the PERT model in detail?</a:t>
            </a:r>
          </a:p>
          <a:p>
            <a:pPr algn="l" marL="901835" indent="-450917" lvl="1">
              <a:lnSpc>
                <a:spcPts val="5847"/>
              </a:lnSpc>
              <a:buFont typeface="Arial"/>
              <a:buChar char="•"/>
            </a:pPr>
            <a:r>
              <a:rPr lang="en-US" b="true" sz="4177">
                <a:solidFill>
                  <a:srgbClr val="000000"/>
                </a:solidFill>
                <a:latin typeface="TT Hoves Bold"/>
                <a:ea typeface="TT Hoves Bold"/>
                <a:cs typeface="TT Hoves Bold"/>
                <a:sym typeface="TT Hoves Bold"/>
              </a:rPr>
              <a:t>PERT process</a:t>
            </a:r>
          </a:p>
          <a:p>
            <a:pPr algn="ctr">
              <a:lnSpc>
                <a:spcPts val="5847"/>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941557" y="4665492"/>
            <a:ext cx="5719267" cy="2206178"/>
            <a:chOff x="0" y="0"/>
            <a:chExt cx="1505360" cy="580685"/>
          </a:xfrm>
        </p:grpSpPr>
        <p:sp>
          <p:nvSpPr>
            <p:cNvPr name="Freeform 4" id="4"/>
            <p:cNvSpPr/>
            <p:nvPr/>
          </p:nvSpPr>
          <p:spPr>
            <a:xfrm flipH="false" flipV="false" rot="0">
              <a:off x="0" y="0"/>
              <a:ext cx="1505360" cy="580685"/>
            </a:xfrm>
            <a:custGeom>
              <a:avLst/>
              <a:gdLst/>
              <a:ahLst/>
              <a:cxnLst/>
              <a:rect r="r" b="b" t="t" l="l"/>
              <a:pathLst>
                <a:path h="580685" w="1505360">
                  <a:moveTo>
                    <a:pt x="50085" y="0"/>
                  </a:moveTo>
                  <a:lnTo>
                    <a:pt x="1455275" y="0"/>
                  </a:lnTo>
                  <a:cubicBezTo>
                    <a:pt x="1468558" y="0"/>
                    <a:pt x="1481297" y="5277"/>
                    <a:pt x="1490690" y="14670"/>
                  </a:cubicBezTo>
                  <a:cubicBezTo>
                    <a:pt x="1500083" y="24062"/>
                    <a:pt x="1505360" y="36802"/>
                    <a:pt x="1505360" y="50085"/>
                  </a:cubicBezTo>
                  <a:lnTo>
                    <a:pt x="1505360" y="530600"/>
                  </a:lnTo>
                  <a:cubicBezTo>
                    <a:pt x="1505360" y="543883"/>
                    <a:pt x="1500083" y="556622"/>
                    <a:pt x="1490690" y="566015"/>
                  </a:cubicBezTo>
                  <a:cubicBezTo>
                    <a:pt x="1481297" y="575408"/>
                    <a:pt x="1468558" y="580685"/>
                    <a:pt x="1455275" y="580685"/>
                  </a:cubicBezTo>
                  <a:lnTo>
                    <a:pt x="50085" y="580685"/>
                  </a:lnTo>
                  <a:cubicBezTo>
                    <a:pt x="36802" y="580685"/>
                    <a:pt x="24062" y="575408"/>
                    <a:pt x="14670" y="566015"/>
                  </a:cubicBezTo>
                  <a:cubicBezTo>
                    <a:pt x="5277" y="556622"/>
                    <a:pt x="0" y="543883"/>
                    <a:pt x="0" y="530600"/>
                  </a:cubicBezTo>
                  <a:lnTo>
                    <a:pt x="0" y="50085"/>
                  </a:lnTo>
                  <a:cubicBezTo>
                    <a:pt x="0" y="36802"/>
                    <a:pt x="5277" y="24062"/>
                    <a:pt x="14670" y="14670"/>
                  </a:cubicBezTo>
                  <a:cubicBezTo>
                    <a:pt x="24062" y="5277"/>
                    <a:pt x="36802" y="0"/>
                    <a:pt x="50085" y="0"/>
                  </a:cubicBezTo>
                  <a:close/>
                </a:path>
              </a:pathLst>
            </a:custGeom>
            <a:solidFill>
              <a:srgbClr val="FFFFFF"/>
            </a:solidFill>
            <a:ln w="38100" cap="rnd">
              <a:solidFill>
                <a:srgbClr val="243037"/>
              </a:solidFill>
              <a:prstDash val="solid"/>
              <a:round/>
            </a:ln>
          </p:spPr>
        </p:sp>
        <p:sp>
          <p:nvSpPr>
            <p:cNvPr name="TextBox 5" id="5"/>
            <p:cNvSpPr txBox="true"/>
            <p:nvPr/>
          </p:nvSpPr>
          <p:spPr>
            <a:xfrm>
              <a:off x="0" y="-38100"/>
              <a:ext cx="1505360" cy="61878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500515" y="4311026"/>
            <a:ext cx="3038485" cy="890084"/>
            <a:chOff x="0" y="0"/>
            <a:chExt cx="799755" cy="234278"/>
          </a:xfrm>
        </p:grpSpPr>
        <p:sp>
          <p:nvSpPr>
            <p:cNvPr name="Freeform 7" id="7"/>
            <p:cNvSpPr/>
            <p:nvPr/>
          </p:nvSpPr>
          <p:spPr>
            <a:xfrm flipH="false" flipV="false" rot="0">
              <a:off x="0" y="0"/>
              <a:ext cx="799755" cy="234278"/>
            </a:xfrm>
            <a:custGeom>
              <a:avLst/>
              <a:gdLst/>
              <a:ahLst/>
              <a:cxnLst/>
              <a:rect r="r" b="b" t="t" l="l"/>
              <a:pathLst>
                <a:path h="234278" w="799755">
                  <a:moveTo>
                    <a:pt x="94274" y="0"/>
                  </a:moveTo>
                  <a:lnTo>
                    <a:pt x="705481" y="0"/>
                  </a:lnTo>
                  <a:cubicBezTo>
                    <a:pt x="757547" y="0"/>
                    <a:pt x="799755" y="42208"/>
                    <a:pt x="799755" y="94274"/>
                  </a:cubicBezTo>
                  <a:lnTo>
                    <a:pt x="799755" y="140003"/>
                  </a:lnTo>
                  <a:cubicBezTo>
                    <a:pt x="799755" y="192070"/>
                    <a:pt x="757547" y="234278"/>
                    <a:pt x="705481" y="234278"/>
                  </a:cubicBezTo>
                  <a:lnTo>
                    <a:pt x="94274" y="234278"/>
                  </a:lnTo>
                  <a:cubicBezTo>
                    <a:pt x="42208" y="234278"/>
                    <a:pt x="0" y="192070"/>
                    <a:pt x="0" y="140003"/>
                  </a:cubicBezTo>
                  <a:lnTo>
                    <a:pt x="0" y="94274"/>
                  </a:lnTo>
                  <a:cubicBezTo>
                    <a:pt x="0" y="42208"/>
                    <a:pt x="42208" y="0"/>
                    <a:pt x="94274" y="0"/>
                  </a:cubicBezTo>
                  <a:close/>
                </a:path>
              </a:pathLst>
            </a:custGeom>
            <a:solidFill>
              <a:srgbClr val="E998BB"/>
            </a:solidFill>
            <a:ln w="38100" cap="rnd">
              <a:solidFill>
                <a:srgbClr val="243037"/>
              </a:solidFill>
              <a:prstDash val="solid"/>
              <a:round/>
            </a:ln>
          </p:spPr>
        </p:sp>
        <p:sp>
          <p:nvSpPr>
            <p:cNvPr name="TextBox 8" id="8"/>
            <p:cNvSpPr txBox="true"/>
            <p:nvPr/>
          </p:nvSpPr>
          <p:spPr>
            <a:xfrm>
              <a:off x="0" y="-38100"/>
              <a:ext cx="799755" cy="272378"/>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3014064" y="4454198"/>
            <a:ext cx="2011387" cy="546591"/>
          </a:xfrm>
          <a:prstGeom prst="rect">
            <a:avLst/>
          </a:prstGeom>
        </p:spPr>
        <p:txBody>
          <a:bodyPr anchor="t" rtlCol="false" tIns="0" lIns="0" bIns="0" rIns="0">
            <a:spAutoFit/>
          </a:bodyPr>
          <a:lstStyle/>
          <a:p>
            <a:pPr algn="ctr">
              <a:lnSpc>
                <a:spcPts val="4535"/>
              </a:lnSpc>
            </a:pPr>
            <a:r>
              <a:rPr lang="en-US" sz="3239" b="true">
                <a:solidFill>
                  <a:srgbClr val="242424"/>
                </a:solidFill>
                <a:latin typeface="TT Hoves Bold"/>
                <a:ea typeface="TT Hoves Bold"/>
                <a:cs typeface="TT Hoves Bold"/>
                <a:sym typeface="TT Hoves Bold"/>
              </a:rPr>
              <a:t>step 1</a:t>
            </a:r>
          </a:p>
        </p:txBody>
      </p:sp>
      <p:sp>
        <p:nvSpPr>
          <p:cNvPr name="TextBox 10" id="10"/>
          <p:cNvSpPr txBox="true"/>
          <p:nvPr/>
        </p:nvSpPr>
        <p:spPr>
          <a:xfrm rot="0">
            <a:off x="2647939" y="5479376"/>
            <a:ext cx="4241004" cy="720037"/>
          </a:xfrm>
          <a:prstGeom prst="rect">
            <a:avLst/>
          </a:prstGeom>
        </p:spPr>
        <p:txBody>
          <a:bodyPr anchor="t" rtlCol="false" tIns="0" lIns="0" bIns="0" rIns="0">
            <a:spAutoFit/>
          </a:bodyPr>
          <a:lstStyle/>
          <a:p>
            <a:pPr algn="l">
              <a:lnSpc>
                <a:spcPts val="5987"/>
              </a:lnSpc>
              <a:spcBef>
                <a:spcPct val="0"/>
              </a:spcBef>
            </a:pPr>
            <a:r>
              <a:rPr lang="en-US" sz="4277">
                <a:solidFill>
                  <a:srgbClr val="242424"/>
                </a:solidFill>
                <a:latin typeface="TT Hoves"/>
                <a:ea typeface="TT Hoves"/>
                <a:cs typeface="TT Hoves"/>
                <a:sym typeface="TT Hoves"/>
              </a:rPr>
              <a:t>input and output</a:t>
            </a:r>
          </a:p>
        </p:txBody>
      </p:sp>
      <p:grpSp>
        <p:nvGrpSpPr>
          <p:cNvPr name="Group 11" id="11"/>
          <p:cNvGrpSpPr/>
          <p:nvPr/>
        </p:nvGrpSpPr>
        <p:grpSpPr>
          <a:xfrm rot="0">
            <a:off x="10458138" y="4814493"/>
            <a:ext cx="5888304" cy="2057178"/>
            <a:chOff x="0" y="0"/>
            <a:chExt cx="1549852" cy="541467"/>
          </a:xfrm>
        </p:grpSpPr>
        <p:sp>
          <p:nvSpPr>
            <p:cNvPr name="Freeform 12" id="12"/>
            <p:cNvSpPr/>
            <p:nvPr/>
          </p:nvSpPr>
          <p:spPr>
            <a:xfrm flipH="false" flipV="false" rot="0">
              <a:off x="0" y="0"/>
              <a:ext cx="1549852" cy="541467"/>
            </a:xfrm>
            <a:custGeom>
              <a:avLst/>
              <a:gdLst/>
              <a:ahLst/>
              <a:cxnLst/>
              <a:rect r="r" b="b" t="t" l="l"/>
              <a:pathLst>
                <a:path h="541467" w="1549852">
                  <a:moveTo>
                    <a:pt x="48647" y="0"/>
                  </a:moveTo>
                  <a:lnTo>
                    <a:pt x="1501204" y="0"/>
                  </a:lnTo>
                  <a:cubicBezTo>
                    <a:pt x="1514107" y="0"/>
                    <a:pt x="1526480" y="5125"/>
                    <a:pt x="1535603" y="14249"/>
                  </a:cubicBezTo>
                  <a:cubicBezTo>
                    <a:pt x="1544726" y="23372"/>
                    <a:pt x="1549852" y="35745"/>
                    <a:pt x="1549852" y="48647"/>
                  </a:cubicBezTo>
                  <a:lnTo>
                    <a:pt x="1549852" y="492819"/>
                  </a:lnTo>
                  <a:cubicBezTo>
                    <a:pt x="1549852" y="519686"/>
                    <a:pt x="1528072" y="541467"/>
                    <a:pt x="1501204" y="541467"/>
                  </a:cubicBezTo>
                  <a:lnTo>
                    <a:pt x="48647" y="541467"/>
                  </a:lnTo>
                  <a:cubicBezTo>
                    <a:pt x="35745" y="541467"/>
                    <a:pt x="23372" y="536341"/>
                    <a:pt x="14249" y="527218"/>
                  </a:cubicBezTo>
                  <a:cubicBezTo>
                    <a:pt x="5125" y="518095"/>
                    <a:pt x="0" y="505721"/>
                    <a:pt x="0" y="492819"/>
                  </a:cubicBezTo>
                  <a:lnTo>
                    <a:pt x="0" y="48647"/>
                  </a:lnTo>
                  <a:cubicBezTo>
                    <a:pt x="0" y="35745"/>
                    <a:pt x="5125" y="23372"/>
                    <a:pt x="14249" y="14249"/>
                  </a:cubicBezTo>
                  <a:cubicBezTo>
                    <a:pt x="23372" y="5125"/>
                    <a:pt x="35745" y="0"/>
                    <a:pt x="48647" y="0"/>
                  </a:cubicBezTo>
                  <a:close/>
                </a:path>
              </a:pathLst>
            </a:custGeom>
            <a:solidFill>
              <a:srgbClr val="FFFFFF"/>
            </a:solidFill>
            <a:ln w="38100" cap="rnd">
              <a:solidFill>
                <a:srgbClr val="243037"/>
              </a:solidFill>
              <a:prstDash val="solid"/>
              <a:round/>
            </a:ln>
          </p:spPr>
        </p:sp>
        <p:sp>
          <p:nvSpPr>
            <p:cNvPr name="TextBox 13" id="13"/>
            <p:cNvSpPr txBox="true"/>
            <p:nvPr/>
          </p:nvSpPr>
          <p:spPr>
            <a:xfrm>
              <a:off x="0" y="-38100"/>
              <a:ext cx="1549852" cy="57956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1161984" y="4369451"/>
            <a:ext cx="3038485" cy="890084"/>
            <a:chOff x="0" y="0"/>
            <a:chExt cx="799755" cy="234278"/>
          </a:xfrm>
        </p:grpSpPr>
        <p:sp>
          <p:nvSpPr>
            <p:cNvPr name="Freeform 15" id="15"/>
            <p:cNvSpPr/>
            <p:nvPr/>
          </p:nvSpPr>
          <p:spPr>
            <a:xfrm flipH="false" flipV="false" rot="0">
              <a:off x="0" y="0"/>
              <a:ext cx="799755" cy="234278"/>
            </a:xfrm>
            <a:custGeom>
              <a:avLst/>
              <a:gdLst/>
              <a:ahLst/>
              <a:cxnLst/>
              <a:rect r="r" b="b" t="t" l="l"/>
              <a:pathLst>
                <a:path h="234278" w="799755">
                  <a:moveTo>
                    <a:pt x="94274" y="0"/>
                  </a:moveTo>
                  <a:lnTo>
                    <a:pt x="705481" y="0"/>
                  </a:lnTo>
                  <a:cubicBezTo>
                    <a:pt x="757547" y="0"/>
                    <a:pt x="799755" y="42208"/>
                    <a:pt x="799755" y="94274"/>
                  </a:cubicBezTo>
                  <a:lnTo>
                    <a:pt x="799755" y="140003"/>
                  </a:lnTo>
                  <a:cubicBezTo>
                    <a:pt x="799755" y="192070"/>
                    <a:pt x="757547" y="234278"/>
                    <a:pt x="705481" y="234278"/>
                  </a:cubicBezTo>
                  <a:lnTo>
                    <a:pt x="94274" y="234278"/>
                  </a:lnTo>
                  <a:cubicBezTo>
                    <a:pt x="42208" y="234278"/>
                    <a:pt x="0" y="192070"/>
                    <a:pt x="0" y="140003"/>
                  </a:cubicBezTo>
                  <a:lnTo>
                    <a:pt x="0" y="94274"/>
                  </a:lnTo>
                  <a:cubicBezTo>
                    <a:pt x="0" y="42208"/>
                    <a:pt x="42208" y="0"/>
                    <a:pt x="94274" y="0"/>
                  </a:cubicBezTo>
                  <a:close/>
                </a:path>
              </a:pathLst>
            </a:custGeom>
            <a:solidFill>
              <a:srgbClr val="E3613D"/>
            </a:solidFill>
            <a:ln w="38100" cap="rnd">
              <a:solidFill>
                <a:srgbClr val="243037"/>
              </a:solidFill>
              <a:prstDash val="solid"/>
              <a:round/>
            </a:ln>
          </p:spPr>
        </p:sp>
        <p:sp>
          <p:nvSpPr>
            <p:cNvPr name="TextBox 16" id="16"/>
            <p:cNvSpPr txBox="true"/>
            <p:nvPr/>
          </p:nvSpPr>
          <p:spPr>
            <a:xfrm>
              <a:off x="0" y="-38100"/>
              <a:ext cx="799755" cy="272378"/>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308977">
            <a:off x="12077409" y="1400468"/>
            <a:ext cx="3676727" cy="2013008"/>
          </a:xfrm>
          <a:custGeom>
            <a:avLst/>
            <a:gdLst/>
            <a:ahLst/>
            <a:cxnLst/>
            <a:rect r="r" b="b" t="t" l="l"/>
            <a:pathLst>
              <a:path h="2013008" w="3676727">
                <a:moveTo>
                  <a:pt x="0" y="0"/>
                </a:moveTo>
                <a:lnTo>
                  <a:pt x="3676727" y="0"/>
                </a:lnTo>
                <a:lnTo>
                  <a:pt x="3676727" y="2013008"/>
                </a:lnTo>
                <a:lnTo>
                  <a:pt x="0" y="20130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11675533" y="4512622"/>
            <a:ext cx="2011387" cy="546591"/>
          </a:xfrm>
          <a:prstGeom prst="rect">
            <a:avLst/>
          </a:prstGeom>
        </p:spPr>
        <p:txBody>
          <a:bodyPr anchor="t" rtlCol="false" tIns="0" lIns="0" bIns="0" rIns="0">
            <a:spAutoFit/>
          </a:bodyPr>
          <a:lstStyle/>
          <a:p>
            <a:pPr algn="ctr">
              <a:lnSpc>
                <a:spcPts val="4535"/>
              </a:lnSpc>
            </a:pPr>
            <a:r>
              <a:rPr lang="en-US" sz="3239" b="true">
                <a:solidFill>
                  <a:srgbClr val="F9F5E7"/>
                </a:solidFill>
                <a:latin typeface="TT Hoves Bold"/>
                <a:ea typeface="TT Hoves Bold"/>
                <a:cs typeface="TT Hoves Bold"/>
                <a:sym typeface="TT Hoves Bold"/>
              </a:rPr>
              <a:t>step 2</a:t>
            </a:r>
          </a:p>
        </p:txBody>
      </p:sp>
      <p:sp>
        <p:nvSpPr>
          <p:cNvPr name="TextBox 19" id="19"/>
          <p:cNvSpPr txBox="true"/>
          <p:nvPr/>
        </p:nvSpPr>
        <p:spPr>
          <a:xfrm rot="0">
            <a:off x="12109696" y="5516710"/>
            <a:ext cx="3371671" cy="746018"/>
          </a:xfrm>
          <a:prstGeom prst="rect">
            <a:avLst/>
          </a:prstGeom>
        </p:spPr>
        <p:txBody>
          <a:bodyPr anchor="t" rtlCol="false" tIns="0" lIns="0" bIns="0" rIns="0">
            <a:spAutoFit/>
          </a:bodyPr>
          <a:lstStyle/>
          <a:p>
            <a:pPr algn="l" marL="0" indent="0" lvl="0">
              <a:lnSpc>
                <a:spcPts val="6127"/>
              </a:lnSpc>
              <a:spcBef>
                <a:spcPct val="0"/>
              </a:spcBef>
            </a:pPr>
            <a:r>
              <a:rPr lang="en-US" sz="4377">
                <a:solidFill>
                  <a:srgbClr val="242424"/>
                </a:solidFill>
                <a:latin typeface="TT Hoves"/>
                <a:ea typeface="TT Hoves"/>
                <a:cs typeface="TT Hoves"/>
                <a:sym typeface="TT Hoves"/>
              </a:rPr>
              <a:t>Pipeline</a:t>
            </a:r>
          </a:p>
        </p:txBody>
      </p:sp>
      <p:sp>
        <p:nvSpPr>
          <p:cNvPr name="Freeform 20" id="20"/>
          <p:cNvSpPr/>
          <p:nvPr/>
        </p:nvSpPr>
        <p:spPr>
          <a:xfrm flipH="false" flipV="false" rot="0">
            <a:off x="-337420" y="7343954"/>
            <a:ext cx="3883084" cy="3713199"/>
          </a:xfrm>
          <a:custGeom>
            <a:avLst/>
            <a:gdLst/>
            <a:ahLst/>
            <a:cxnLst/>
            <a:rect r="r" b="b" t="t" l="l"/>
            <a:pathLst>
              <a:path h="3713199" w="3883084">
                <a:moveTo>
                  <a:pt x="0" y="0"/>
                </a:moveTo>
                <a:lnTo>
                  <a:pt x="3883084" y="0"/>
                </a:lnTo>
                <a:lnTo>
                  <a:pt x="3883084" y="3713199"/>
                </a:lnTo>
                <a:lnTo>
                  <a:pt x="0" y="37131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1254819" y="1239524"/>
            <a:ext cx="6190196" cy="1297294"/>
          </a:xfrm>
          <a:prstGeom prst="rect">
            <a:avLst/>
          </a:prstGeom>
        </p:spPr>
        <p:txBody>
          <a:bodyPr anchor="t" rtlCol="false" tIns="0" lIns="0" bIns="0" rIns="0">
            <a:spAutoFit/>
          </a:bodyPr>
          <a:lstStyle/>
          <a:p>
            <a:pPr algn="l" marL="0" indent="0" lvl="0">
              <a:lnSpc>
                <a:spcPts val="10292"/>
              </a:lnSpc>
              <a:spcBef>
                <a:spcPct val="0"/>
              </a:spcBef>
            </a:pPr>
            <a:r>
              <a:rPr lang="en-US" b="true" sz="8577">
                <a:solidFill>
                  <a:srgbClr val="E3613D"/>
                </a:solidFill>
                <a:latin typeface="Cy Grotesk Key Bold"/>
                <a:ea typeface="Cy Grotesk Key Bold"/>
                <a:cs typeface="Cy Grotesk Key Bold"/>
                <a:sym typeface="Cy Grotesk Key Bold"/>
              </a:rPr>
              <a:t>Flask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254819" y="4013826"/>
            <a:ext cx="5719267" cy="2206178"/>
            <a:chOff x="0" y="0"/>
            <a:chExt cx="1505360" cy="580685"/>
          </a:xfrm>
        </p:grpSpPr>
        <p:sp>
          <p:nvSpPr>
            <p:cNvPr name="Freeform 4" id="4"/>
            <p:cNvSpPr/>
            <p:nvPr/>
          </p:nvSpPr>
          <p:spPr>
            <a:xfrm flipH="false" flipV="false" rot="0">
              <a:off x="0" y="0"/>
              <a:ext cx="1505360" cy="580685"/>
            </a:xfrm>
            <a:custGeom>
              <a:avLst/>
              <a:gdLst/>
              <a:ahLst/>
              <a:cxnLst/>
              <a:rect r="r" b="b" t="t" l="l"/>
              <a:pathLst>
                <a:path h="580685" w="1505360">
                  <a:moveTo>
                    <a:pt x="50085" y="0"/>
                  </a:moveTo>
                  <a:lnTo>
                    <a:pt x="1455275" y="0"/>
                  </a:lnTo>
                  <a:cubicBezTo>
                    <a:pt x="1468558" y="0"/>
                    <a:pt x="1481297" y="5277"/>
                    <a:pt x="1490690" y="14670"/>
                  </a:cubicBezTo>
                  <a:cubicBezTo>
                    <a:pt x="1500083" y="24062"/>
                    <a:pt x="1505360" y="36802"/>
                    <a:pt x="1505360" y="50085"/>
                  </a:cubicBezTo>
                  <a:lnTo>
                    <a:pt x="1505360" y="530600"/>
                  </a:lnTo>
                  <a:cubicBezTo>
                    <a:pt x="1505360" y="543883"/>
                    <a:pt x="1500083" y="556622"/>
                    <a:pt x="1490690" y="566015"/>
                  </a:cubicBezTo>
                  <a:cubicBezTo>
                    <a:pt x="1481297" y="575408"/>
                    <a:pt x="1468558" y="580685"/>
                    <a:pt x="1455275" y="580685"/>
                  </a:cubicBezTo>
                  <a:lnTo>
                    <a:pt x="50085" y="580685"/>
                  </a:lnTo>
                  <a:cubicBezTo>
                    <a:pt x="36802" y="580685"/>
                    <a:pt x="24062" y="575408"/>
                    <a:pt x="14670" y="566015"/>
                  </a:cubicBezTo>
                  <a:cubicBezTo>
                    <a:pt x="5277" y="556622"/>
                    <a:pt x="0" y="543883"/>
                    <a:pt x="0" y="530600"/>
                  </a:cubicBezTo>
                  <a:lnTo>
                    <a:pt x="0" y="50085"/>
                  </a:lnTo>
                  <a:cubicBezTo>
                    <a:pt x="0" y="36802"/>
                    <a:pt x="5277" y="24062"/>
                    <a:pt x="14670" y="14670"/>
                  </a:cubicBezTo>
                  <a:cubicBezTo>
                    <a:pt x="24062" y="5277"/>
                    <a:pt x="36802" y="0"/>
                    <a:pt x="50085" y="0"/>
                  </a:cubicBezTo>
                  <a:close/>
                </a:path>
              </a:pathLst>
            </a:custGeom>
            <a:solidFill>
              <a:srgbClr val="FFFFFF"/>
            </a:solidFill>
            <a:ln w="38100" cap="rnd">
              <a:solidFill>
                <a:srgbClr val="243037"/>
              </a:solidFill>
              <a:prstDash val="solid"/>
              <a:round/>
            </a:ln>
          </p:spPr>
        </p:sp>
        <p:sp>
          <p:nvSpPr>
            <p:cNvPr name="TextBox 5" id="5"/>
            <p:cNvSpPr txBox="true"/>
            <p:nvPr/>
          </p:nvSpPr>
          <p:spPr>
            <a:xfrm>
              <a:off x="0" y="-38100"/>
              <a:ext cx="1505360" cy="61878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813776" y="3659360"/>
            <a:ext cx="3038485" cy="890084"/>
            <a:chOff x="0" y="0"/>
            <a:chExt cx="799755" cy="234278"/>
          </a:xfrm>
        </p:grpSpPr>
        <p:sp>
          <p:nvSpPr>
            <p:cNvPr name="Freeform 7" id="7"/>
            <p:cNvSpPr/>
            <p:nvPr/>
          </p:nvSpPr>
          <p:spPr>
            <a:xfrm flipH="false" flipV="false" rot="0">
              <a:off x="0" y="0"/>
              <a:ext cx="799755" cy="234278"/>
            </a:xfrm>
            <a:custGeom>
              <a:avLst/>
              <a:gdLst/>
              <a:ahLst/>
              <a:cxnLst/>
              <a:rect r="r" b="b" t="t" l="l"/>
              <a:pathLst>
                <a:path h="234278" w="799755">
                  <a:moveTo>
                    <a:pt x="94274" y="0"/>
                  </a:moveTo>
                  <a:lnTo>
                    <a:pt x="705481" y="0"/>
                  </a:lnTo>
                  <a:cubicBezTo>
                    <a:pt x="757547" y="0"/>
                    <a:pt x="799755" y="42208"/>
                    <a:pt x="799755" y="94274"/>
                  </a:cubicBezTo>
                  <a:lnTo>
                    <a:pt x="799755" y="140003"/>
                  </a:lnTo>
                  <a:cubicBezTo>
                    <a:pt x="799755" y="192070"/>
                    <a:pt x="757547" y="234278"/>
                    <a:pt x="705481" y="234278"/>
                  </a:cubicBezTo>
                  <a:lnTo>
                    <a:pt x="94274" y="234278"/>
                  </a:lnTo>
                  <a:cubicBezTo>
                    <a:pt x="42208" y="234278"/>
                    <a:pt x="0" y="192070"/>
                    <a:pt x="0" y="140003"/>
                  </a:cubicBezTo>
                  <a:lnTo>
                    <a:pt x="0" y="94274"/>
                  </a:lnTo>
                  <a:cubicBezTo>
                    <a:pt x="0" y="42208"/>
                    <a:pt x="42208" y="0"/>
                    <a:pt x="94274" y="0"/>
                  </a:cubicBezTo>
                  <a:close/>
                </a:path>
              </a:pathLst>
            </a:custGeom>
            <a:solidFill>
              <a:srgbClr val="E998BB"/>
            </a:solidFill>
            <a:ln w="38100" cap="rnd">
              <a:solidFill>
                <a:srgbClr val="243037"/>
              </a:solidFill>
              <a:prstDash val="solid"/>
              <a:round/>
            </a:ln>
          </p:spPr>
        </p:sp>
        <p:sp>
          <p:nvSpPr>
            <p:cNvPr name="TextBox 8" id="8"/>
            <p:cNvSpPr txBox="true"/>
            <p:nvPr/>
          </p:nvSpPr>
          <p:spPr>
            <a:xfrm>
              <a:off x="0" y="-38100"/>
              <a:ext cx="799755" cy="27237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337420" y="7343954"/>
            <a:ext cx="3883084" cy="3713199"/>
          </a:xfrm>
          <a:custGeom>
            <a:avLst/>
            <a:gdLst/>
            <a:ahLst/>
            <a:cxnLst/>
            <a:rect r="r" b="b" t="t" l="l"/>
            <a:pathLst>
              <a:path h="3713199" w="3883084">
                <a:moveTo>
                  <a:pt x="0" y="0"/>
                </a:moveTo>
                <a:lnTo>
                  <a:pt x="3883084" y="0"/>
                </a:lnTo>
                <a:lnTo>
                  <a:pt x="3883084" y="3713199"/>
                </a:lnTo>
                <a:lnTo>
                  <a:pt x="0" y="3713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9640508" y="1239524"/>
            <a:ext cx="6773319" cy="3338946"/>
          </a:xfrm>
          <a:custGeom>
            <a:avLst/>
            <a:gdLst/>
            <a:ahLst/>
            <a:cxnLst/>
            <a:rect r="r" b="b" t="t" l="l"/>
            <a:pathLst>
              <a:path h="3338946" w="6773319">
                <a:moveTo>
                  <a:pt x="0" y="0"/>
                </a:moveTo>
                <a:lnTo>
                  <a:pt x="6773319" y="0"/>
                </a:lnTo>
                <a:lnTo>
                  <a:pt x="6773319" y="3338946"/>
                </a:lnTo>
                <a:lnTo>
                  <a:pt x="0" y="3338946"/>
                </a:lnTo>
                <a:lnTo>
                  <a:pt x="0" y="0"/>
                </a:lnTo>
                <a:close/>
              </a:path>
            </a:pathLst>
          </a:custGeom>
          <a:blipFill>
            <a:blip r:embed="rId5"/>
            <a:stretch>
              <a:fillRect l="0" t="0" r="-44986" b="0"/>
            </a:stretch>
          </a:blipFill>
        </p:spPr>
      </p:sp>
      <p:sp>
        <p:nvSpPr>
          <p:cNvPr name="Freeform 11" id="11"/>
          <p:cNvSpPr/>
          <p:nvPr/>
        </p:nvSpPr>
        <p:spPr>
          <a:xfrm flipH="false" flipV="false" rot="-308977">
            <a:off x="14172051" y="233020"/>
            <a:ext cx="3676727" cy="2013008"/>
          </a:xfrm>
          <a:custGeom>
            <a:avLst/>
            <a:gdLst/>
            <a:ahLst/>
            <a:cxnLst/>
            <a:rect r="r" b="b" t="t" l="l"/>
            <a:pathLst>
              <a:path h="2013008" w="3676727">
                <a:moveTo>
                  <a:pt x="0" y="0"/>
                </a:moveTo>
                <a:lnTo>
                  <a:pt x="3676727" y="0"/>
                </a:lnTo>
                <a:lnTo>
                  <a:pt x="3676727" y="2013008"/>
                </a:lnTo>
                <a:lnTo>
                  <a:pt x="0" y="2013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1598201">
            <a:off x="10039904" y="5768145"/>
            <a:ext cx="3261954" cy="3117300"/>
          </a:xfrm>
          <a:custGeom>
            <a:avLst/>
            <a:gdLst/>
            <a:ahLst/>
            <a:cxnLst/>
            <a:rect r="r" b="b" t="t" l="l"/>
            <a:pathLst>
              <a:path h="3117300" w="3261954">
                <a:moveTo>
                  <a:pt x="0" y="0"/>
                </a:moveTo>
                <a:lnTo>
                  <a:pt x="3261954" y="0"/>
                </a:lnTo>
                <a:lnTo>
                  <a:pt x="3261954" y="3117300"/>
                </a:lnTo>
                <a:lnTo>
                  <a:pt x="0" y="3117300"/>
                </a:lnTo>
                <a:lnTo>
                  <a:pt x="0" y="0"/>
                </a:lnTo>
                <a:close/>
              </a:path>
            </a:pathLst>
          </a:custGeom>
          <a:blipFill>
            <a:blip r:embed="rId8"/>
            <a:stretch>
              <a:fillRect l="0" t="0" r="0" b="0"/>
            </a:stretch>
          </a:blipFill>
        </p:spPr>
      </p:sp>
      <p:sp>
        <p:nvSpPr>
          <p:cNvPr name="Freeform 13" id="13"/>
          <p:cNvSpPr/>
          <p:nvPr/>
        </p:nvSpPr>
        <p:spPr>
          <a:xfrm flipH="false" flipV="false" rot="-1768123">
            <a:off x="12950948" y="5648147"/>
            <a:ext cx="4143102" cy="3357295"/>
          </a:xfrm>
          <a:custGeom>
            <a:avLst/>
            <a:gdLst/>
            <a:ahLst/>
            <a:cxnLst/>
            <a:rect r="r" b="b" t="t" l="l"/>
            <a:pathLst>
              <a:path h="3357295" w="4143102">
                <a:moveTo>
                  <a:pt x="0" y="0"/>
                </a:moveTo>
                <a:lnTo>
                  <a:pt x="4143102" y="0"/>
                </a:lnTo>
                <a:lnTo>
                  <a:pt x="4143102" y="3357295"/>
                </a:lnTo>
                <a:lnTo>
                  <a:pt x="0" y="3357295"/>
                </a:lnTo>
                <a:lnTo>
                  <a:pt x="0" y="0"/>
                </a:lnTo>
                <a:close/>
              </a:path>
            </a:pathLst>
          </a:custGeom>
          <a:blipFill>
            <a:blip r:embed="rId9"/>
            <a:stretch>
              <a:fillRect l="-2001" t="0" r="0" b="0"/>
            </a:stretch>
          </a:blipFill>
        </p:spPr>
      </p:sp>
      <p:sp>
        <p:nvSpPr>
          <p:cNvPr name="Freeform 14" id="14"/>
          <p:cNvSpPr/>
          <p:nvPr/>
        </p:nvSpPr>
        <p:spPr>
          <a:xfrm flipH="false" flipV="false" rot="1148717">
            <a:off x="12044983" y="6751728"/>
            <a:ext cx="3377828" cy="2851011"/>
          </a:xfrm>
          <a:custGeom>
            <a:avLst/>
            <a:gdLst/>
            <a:ahLst/>
            <a:cxnLst/>
            <a:rect r="r" b="b" t="t" l="l"/>
            <a:pathLst>
              <a:path h="2851011" w="3377828">
                <a:moveTo>
                  <a:pt x="0" y="0"/>
                </a:moveTo>
                <a:lnTo>
                  <a:pt x="3377828" y="0"/>
                </a:lnTo>
                <a:lnTo>
                  <a:pt x="3377828" y="2851011"/>
                </a:lnTo>
                <a:lnTo>
                  <a:pt x="0" y="2851011"/>
                </a:lnTo>
                <a:lnTo>
                  <a:pt x="0" y="0"/>
                </a:lnTo>
                <a:close/>
              </a:path>
            </a:pathLst>
          </a:custGeom>
          <a:blipFill>
            <a:blip r:embed="rId10"/>
            <a:stretch>
              <a:fillRect l="0" t="0" r="0" b="0"/>
            </a:stretch>
          </a:blipFill>
        </p:spPr>
      </p:sp>
      <p:sp>
        <p:nvSpPr>
          <p:cNvPr name="TextBox 15" id="15"/>
          <p:cNvSpPr txBox="true"/>
          <p:nvPr/>
        </p:nvSpPr>
        <p:spPr>
          <a:xfrm rot="0">
            <a:off x="2327325" y="3802531"/>
            <a:ext cx="2011387" cy="546591"/>
          </a:xfrm>
          <a:prstGeom prst="rect">
            <a:avLst/>
          </a:prstGeom>
        </p:spPr>
        <p:txBody>
          <a:bodyPr anchor="t" rtlCol="false" tIns="0" lIns="0" bIns="0" rIns="0">
            <a:spAutoFit/>
          </a:bodyPr>
          <a:lstStyle/>
          <a:p>
            <a:pPr algn="ctr">
              <a:lnSpc>
                <a:spcPts val="4535"/>
              </a:lnSpc>
            </a:pPr>
            <a:r>
              <a:rPr lang="en-US" sz="3239" b="true">
                <a:solidFill>
                  <a:srgbClr val="242424"/>
                </a:solidFill>
                <a:latin typeface="TT Hoves Bold"/>
                <a:ea typeface="TT Hoves Bold"/>
                <a:cs typeface="TT Hoves Bold"/>
                <a:sym typeface="TT Hoves Bold"/>
              </a:rPr>
              <a:t>step 1</a:t>
            </a:r>
          </a:p>
        </p:txBody>
      </p:sp>
      <p:sp>
        <p:nvSpPr>
          <p:cNvPr name="TextBox 16" id="16"/>
          <p:cNvSpPr txBox="true"/>
          <p:nvPr/>
        </p:nvSpPr>
        <p:spPr>
          <a:xfrm rot="0">
            <a:off x="1961201" y="4827710"/>
            <a:ext cx="4241004" cy="720037"/>
          </a:xfrm>
          <a:prstGeom prst="rect">
            <a:avLst/>
          </a:prstGeom>
        </p:spPr>
        <p:txBody>
          <a:bodyPr anchor="t" rtlCol="false" tIns="0" lIns="0" bIns="0" rIns="0">
            <a:spAutoFit/>
          </a:bodyPr>
          <a:lstStyle/>
          <a:p>
            <a:pPr algn="l">
              <a:lnSpc>
                <a:spcPts val="5987"/>
              </a:lnSpc>
              <a:spcBef>
                <a:spcPct val="0"/>
              </a:spcBef>
            </a:pPr>
            <a:r>
              <a:rPr lang="en-US" sz="4277">
                <a:solidFill>
                  <a:srgbClr val="242424"/>
                </a:solidFill>
                <a:latin typeface="TT Hoves"/>
                <a:ea typeface="TT Hoves"/>
                <a:cs typeface="TT Hoves"/>
                <a:sym typeface="TT Hoves"/>
              </a:rPr>
              <a:t>input and output</a:t>
            </a:r>
          </a:p>
        </p:txBody>
      </p:sp>
      <p:sp>
        <p:nvSpPr>
          <p:cNvPr name="TextBox 17" id="17"/>
          <p:cNvSpPr txBox="true"/>
          <p:nvPr/>
        </p:nvSpPr>
        <p:spPr>
          <a:xfrm rot="0">
            <a:off x="1254819" y="1239524"/>
            <a:ext cx="6190196" cy="1297294"/>
          </a:xfrm>
          <a:prstGeom prst="rect">
            <a:avLst/>
          </a:prstGeom>
        </p:spPr>
        <p:txBody>
          <a:bodyPr anchor="t" rtlCol="false" tIns="0" lIns="0" bIns="0" rIns="0">
            <a:spAutoFit/>
          </a:bodyPr>
          <a:lstStyle/>
          <a:p>
            <a:pPr algn="l" marL="0" indent="0" lvl="0">
              <a:lnSpc>
                <a:spcPts val="10292"/>
              </a:lnSpc>
              <a:spcBef>
                <a:spcPct val="0"/>
              </a:spcBef>
            </a:pPr>
            <a:r>
              <a:rPr lang="en-US" b="true" sz="8577">
                <a:solidFill>
                  <a:srgbClr val="E3613D"/>
                </a:solidFill>
                <a:latin typeface="Cy Grotesk Key Bold"/>
                <a:ea typeface="Cy Grotesk Key Bold"/>
                <a:cs typeface="Cy Grotesk Key Bold"/>
                <a:sym typeface="Cy Grotesk Key Bold"/>
              </a:rPr>
              <a:t>Flask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308977">
            <a:off x="13985860" y="362867"/>
            <a:ext cx="3676727" cy="2013008"/>
          </a:xfrm>
          <a:custGeom>
            <a:avLst/>
            <a:gdLst/>
            <a:ahLst/>
            <a:cxnLst/>
            <a:rect r="r" b="b" t="t" l="l"/>
            <a:pathLst>
              <a:path h="2013008" w="3676727">
                <a:moveTo>
                  <a:pt x="0" y="0"/>
                </a:moveTo>
                <a:lnTo>
                  <a:pt x="3676728" y="0"/>
                </a:lnTo>
                <a:lnTo>
                  <a:pt x="3676728" y="2013008"/>
                </a:lnTo>
                <a:lnTo>
                  <a:pt x="0" y="20130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37420" y="7343954"/>
            <a:ext cx="3883084" cy="3713199"/>
          </a:xfrm>
          <a:custGeom>
            <a:avLst/>
            <a:gdLst/>
            <a:ahLst/>
            <a:cxnLst/>
            <a:rect r="r" b="b" t="t" l="l"/>
            <a:pathLst>
              <a:path h="3713199" w="3883084">
                <a:moveTo>
                  <a:pt x="0" y="0"/>
                </a:moveTo>
                <a:lnTo>
                  <a:pt x="3883084" y="0"/>
                </a:lnTo>
                <a:lnTo>
                  <a:pt x="3883084" y="3713199"/>
                </a:lnTo>
                <a:lnTo>
                  <a:pt x="0" y="37131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604122" y="4150420"/>
            <a:ext cx="5888304" cy="2057178"/>
            <a:chOff x="0" y="0"/>
            <a:chExt cx="1549852" cy="541467"/>
          </a:xfrm>
        </p:grpSpPr>
        <p:sp>
          <p:nvSpPr>
            <p:cNvPr name="Freeform 6" id="6"/>
            <p:cNvSpPr/>
            <p:nvPr/>
          </p:nvSpPr>
          <p:spPr>
            <a:xfrm flipH="false" flipV="false" rot="0">
              <a:off x="0" y="0"/>
              <a:ext cx="1549852" cy="541467"/>
            </a:xfrm>
            <a:custGeom>
              <a:avLst/>
              <a:gdLst/>
              <a:ahLst/>
              <a:cxnLst/>
              <a:rect r="r" b="b" t="t" l="l"/>
              <a:pathLst>
                <a:path h="541467" w="1549852">
                  <a:moveTo>
                    <a:pt x="48647" y="0"/>
                  </a:moveTo>
                  <a:lnTo>
                    <a:pt x="1501204" y="0"/>
                  </a:lnTo>
                  <a:cubicBezTo>
                    <a:pt x="1514107" y="0"/>
                    <a:pt x="1526480" y="5125"/>
                    <a:pt x="1535603" y="14249"/>
                  </a:cubicBezTo>
                  <a:cubicBezTo>
                    <a:pt x="1544726" y="23372"/>
                    <a:pt x="1549852" y="35745"/>
                    <a:pt x="1549852" y="48647"/>
                  </a:cubicBezTo>
                  <a:lnTo>
                    <a:pt x="1549852" y="492819"/>
                  </a:lnTo>
                  <a:cubicBezTo>
                    <a:pt x="1549852" y="519686"/>
                    <a:pt x="1528072" y="541467"/>
                    <a:pt x="1501204" y="541467"/>
                  </a:cubicBezTo>
                  <a:lnTo>
                    <a:pt x="48647" y="541467"/>
                  </a:lnTo>
                  <a:cubicBezTo>
                    <a:pt x="35745" y="541467"/>
                    <a:pt x="23372" y="536341"/>
                    <a:pt x="14249" y="527218"/>
                  </a:cubicBezTo>
                  <a:cubicBezTo>
                    <a:pt x="5125" y="518095"/>
                    <a:pt x="0" y="505721"/>
                    <a:pt x="0" y="492819"/>
                  </a:cubicBezTo>
                  <a:lnTo>
                    <a:pt x="0" y="48647"/>
                  </a:lnTo>
                  <a:cubicBezTo>
                    <a:pt x="0" y="35745"/>
                    <a:pt x="5125" y="23372"/>
                    <a:pt x="14249" y="14249"/>
                  </a:cubicBezTo>
                  <a:cubicBezTo>
                    <a:pt x="23372" y="5125"/>
                    <a:pt x="35745" y="0"/>
                    <a:pt x="48647" y="0"/>
                  </a:cubicBezTo>
                  <a:close/>
                </a:path>
              </a:pathLst>
            </a:custGeom>
            <a:solidFill>
              <a:srgbClr val="FFFFFF"/>
            </a:solidFill>
            <a:ln w="38100" cap="rnd">
              <a:solidFill>
                <a:srgbClr val="243037"/>
              </a:solidFill>
              <a:prstDash val="solid"/>
              <a:round/>
            </a:ln>
          </p:spPr>
        </p:sp>
        <p:sp>
          <p:nvSpPr>
            <p:cNvPr name="TextBox 7" id="7"/>
            <p:cNvSpPr txBox="true"/>
            <p:nvPr/>
          </p:nvSpPr>
          <p:spPr>
            <a:xfrm>
              <a:off x="0" y="-38100"/>
              <a:ext cx="1549852" cy="57956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2307968" y="3705378"/>
            <a:ext cx="3038485" cy="890084"/>
            <a:chOff x="0" y="0"/>
            <a:chExt cx="799755" cy="234278"/>
          </a:xfrm>
        </p:grpSpPr>
        <p:sp>
          <p:nvSpPr>
            <p:cNvPr name="Freeform 9" id="9"/>
            <p:cNvSpPr/>
            <p:nvPr/>
          </p:nvSpPr>
          <p:spPr>
            <a:xfrm flipH="false" flipV="false" rot="0">
              <a:off x="0" y="0"/>
              <a:ext cx="799755" cy="234278"/>
            </a:xfrm>
            <a:custGeom>
              <a:avLst/>
              <a:gdLst/>
              <a:ahLst/>
              <a:cxnLst/>
              <a:rect r="r" b="b" t="t" l="l"/>
              <a:pathLst>
                <a:path h="234278" w="799755">
                  <a:moveTo>
                    <a:pt x="94274" y="0"/>
                  </a:moveTo>
                  <a:lnTo>
                    <a:pt x="705481" y="0"/>
                  </a:lnTo>
                  <a:cubicBezTo>
                    <a:pt x="757547" y="0"/>
                    <a:pt x="799755" y="42208"/>
                    <a:pt x="799755" y="94274"/>
                  </a:cubicBezTo>
                  <a:lnTo>
                    <a:pt x="799755" y="140003"/>
                  </a:lnTo>
                  <a:cubicBezTo>
                    <a:pt x="799755" y="192070"/>
                    <a:pt x="757547" y="234278"/>
                    <a:pt x="705481" y="234278"/>
                  </a:cubicBezTo>
                  <a:lnTo>
                    <a:pt x="94274" y="234278"/>
                  </a:lnTo>
                  <a:cubicBezTo>
                    <a:pt x="42208" y="234278"/>
                    <a:pt x="0" y="192070"/>
                    <a:pt x="0" y="140003"/>
                  </a:cubicBezTo>
                  <a:lnTo>
                    <a:pt x="0" y="94274"/>
                  </a:lnTo>
                  <a:cubicBezTo>
                    <a:pt x="0" y="42208"/>
                    <a:pt x="42208" y="0"/>
                    <a:pt x="94274" y="0"/>
                  </a:cubicBezTo>
                  <a:close/>
                </a:path>
              </a:pathLst>
            </a:custGeom>
            <a:solidFill>
              <a:srgbClr val="E3613D"/>
            </a:solidFill>
            <a:ln w="38100" cap="rnd">
              <a:solidFill>
                <a:srgbClr val="243037"/>
              </a:solidFill>
              <a:prstDash val="solid"/>
              <a:round/>
            </a:ln>
          </p:spPr>
        </p:sp>
        <p:sp>
          <p:nvSpPr>
            <p:cNvPr name="TextBox 10" id="10"/>
            <p:cNvSpPr txBox="true"/>
            <p:nvPr/>
          </p:nvSpPr>
          <p:spPr>
            <a:xfrm>
              <a:off x="0" y="-38100"/>
              <a:ext cx="799755" cy="27237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5454866" y="7094614"/>
            <a:ext cx="2344970" cy="1555474"/>
          </a:xfrm>
          <a:custGeom>
            <a:avLst/>
            <a:gdLst/>
            <a:ahLst/>
            <a:cxnLst/>
            <a:rect r="r" b="b" t="t" l="l"/>
            <a:pathLst>
              <a:path h="1555474" w="2344970">
                <a:moveTo>
                  <a:pt x="0" y="0"/>
                </a:moveTo>
                <a:lnTo>
                  <a:pt x="2344970" y="0"/>
                </a:lnTo>
                <a:lnTo>
                  <a:pt x="2344970" y="1555474"/>
                </a:lnTo>
                <a:lnTo>
                  <a:pt x="0" y="15554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1536598">
            <a:off x="14013458" y="4607469"/>
            <a:ext cx="661785" cy="661785"/>
          </a:xfrm>
          <a:custGeom>
            <a:avLst/>
            <a:gdLst/>
            <a:ahLst/>
            <a:cxnLst/>
            <a:rect r="r" b="b" t="t" l="l"/>
            <a:pathLst>
              <a:path h="661785" w="661785">
                <a:moveTo>
                  <a:pt x="0" y="0"/>
                </a:moveTo>
                <a:lnTo>
                  <a:pt x="661785" y="0"/>
                </a:lnTo>
                <a:lnTo>
                  <a:pt x="661785" y="661786"/>
                </a:lnTo>
                <a:lnTo>
                  <a:pt x="0" y="661786"/>
                </a:lnTo>
                <a:lnTo>
                  <a:pt x="0" y="0"/>
                </a:lnTo>
                <a:close/>
              </a:path>
            </a:pathLst>
          </a:custGeom>
          <a:blipFill>
            <a:blip r:embed="rId9"/>
            <a:stretch>
              <a:fillRect l="0" t="0" r="0" b="0"/>
            </a:stretch>
          </a:blipFill>
        </p:spPr>
      </p:sp>
      <p:sp>
        <p:nvSpPr>
          <p:cNvPr name="Freeform 13" id="13"/>
          <p:cNvSpPr/>
          <p:nvPr/>
        </p:nvSpPr>
        <p:spPr>
          <a:xfrm flipH="false" flipV="false" rot="0">
            <a:off x="13824411" y="8264094"/>
            <a:ext cx="1710035" cy="994206"/>
          </a:xfrm>
          <a:custGeom>
            <a:avLst/>
            <a:gdLst/>
            <a:ahLst/>
            <a:cxnLst/>
            <a:rect r="r" b="b" t="t" l="l"/>
            <a:pathLst>
              <a:path h="994206" w="1710035">
                <a:moveTo>
                  <a:pt x="0" y="0"/>
                </a:moveTo>
                <a:lnTo>
                  <a:pt x="1710036" y="0"/>
                </a:lnTo>
                <a:lnTo>
                  <a:pt x="1710036" y="994206"/>
                </a:lnTo>
                <a:lnTo>
                  <a:pt x="0" y="994206"/>
                </a:lnTo>
                <a:lnTo>
                  <a:pt x="0" y="0"/>
                </a:lnTo>
                <a:close/>
              </a:path>
            </a:pathLst>
          </a:custGeom>
          <a:blipFill>
            <a:blip r:embed="rId10"/>
            <a:stretch>
              <a:fillRect l="0" t="0" r="0" b="0"/>
            </a:stretch>
          </a:blipFill>
        </p:spPr>
      </p:sp>
      <p:sp>
        <p:nvSpPr>
          <p:cNvPr name="Freeform 14" id="14"/>
          <p:cNvSpPr/>
          <p:nvPr/>
        </p:nvSpPr>
        <p:spPr>
          <a:xfrm flipH="false" flipV="false" rot="0">
            <a:off x="14344351" y="7497164"/>
            <a:ext cx="883708" cy="883708"/>
          </a:xfrm>
          <a:custGeom>
            <a:avLst/>
            <a:gdLst/>
            <a:ahLst/>
            <a:cxnLst/>
            <a:rect r="r" b="b" t="t" l="l"/>
            <a:pathLst>
              <a:path h="883708" w="883708">
                <a:moveTo>
                  <a:pt x="0" y="0"/>
                </a:moveTo>
                <a:lnTo>
                  <a:pt x="883708" y="0"/>
                </a:lnTo>
                <a:lnTo>
                  <a:pt x="883708" y="883708"/>
                </a:lnTo>
                <a:lnTo>
                  <a:pt x="0" y="883708"/>
                </a:lnTo>
                <a:lnTo>
                  <a:pt x="0" y="0"/>
                </a:lnTo>
                <a:close/>
              </a:path>
            </a:pathLst>
          </a:custGeom>
          <a:blipFill>
            <a:blip r:embed="rId11"/>
            <a:stretch>
              <a:fillRect l="0" t="0" r="0" b="0"/>
            </a:stretch>
          </a:blipFill>
        </p:spPr>
      </p:sp>
      <p:sp>
        <p:nvSpPr>
          <p:cNvPr name="Freeform 15" id="15"/>
          <p:cNvSpPr/>
          <p:nvPr/>
        </p:nvSpPr>
        <p:spPr>
          <a:xfrm flipH="false" flipV="false" rot="0">
            <a:off x="13700046" y="8350881"/>
            <a:ext cx="598415" cy="598415"/>
          </a:xfrm>
          <a:custGeom>
            <a:avLst/>
            <a:gdLst/>
            <a:ahLst/>
            <a:cxnLst/>
            <a:rect r="r" b="b" t="t" l="l"/>
            <a:pathLst>
              <a:path h="598415" w="598415">
                <a:moveTo>
                  <a:pt x="0" y="0"/>
                </a:moveTo>
                <a:lnTo>
                  <a:pt x="598414" y="0"/>
                </a:lnTo>
                <a:lnTo>
                  <a:pt x="598414" y="598415"/>
                </a:lnTo>
                <a:lnTo>
                  <a:pt x="0" y="598415"/>
                </a:lnTo>
                <a:lnTo>
                  <a:pt x="0" y="0"/>
                </a:lnTo>
                <a:close/>
              </a:path>
            </a:pathLst>
          </a:custGeom>
          <a:blipFill>
            <a:blip r:embed="rId12"/>
            <a:stretch>
              <a:fillRect l="0" t="0" r="0" b="0"/>
            </a:stretch>
          </a:blipFill>
        </p:spPr>
      </p:sp>
      <p:sp>
        <p:nvSpPr>
          <p:cNvPr name="Freeform 16" id="16"/>
          <p:cNvSpPr/>
          <p:nvPr/>
        </p:nvSpPr>
        <p:spPr>
          <a:xfrm flipH="false" flipV="false" rot="0">
            <a:off x="14679429" y="5773744"/>
            <a:ext cx="1190249" cy="1190249"/>
          </a:xfrm>
          <a:custGeom>
            <a:avLst/>
            <a:gdLst/>
            <a:ahLst/>
            <a:cxnLst/>
            <a:rect r="r" b="b" t="t" l="l"/>
            <a:pathLst>
              <a:path h="1190249" w="1190249">
                <a:moveTo>
                  <a:pt x="0" y="0"/>
                </a:moveTo>
                <a:lnTo>
                  <a:pt x="1190249" y="0"/>
                </a:lnTo>
                <a:lnTo>
                  <a:pt x="1190249" y="1190249"/>
                </a:lnTo>
                <a:lnTo>
                  <a:pt x="0" y="1190249"/>
                </a:lnTo>
                <a:lnTo>
                  <a:pt x="0" y="0"/>
                </a:lnTo>
                <a:close/>
              </a:path>
            </a:pathLst>
          </a:custGeom>
          <a:blipFill>
            <a:blip r:embed="rId13"/>
            <a:stretch>
              <a:fillRect l="0" t="0" r="0" b="0"/>
            </a:stretch>
          </a:blipFill>
        </p:spPr>
      </p:sp>
      <p:sp>
        <p:nvSpPr>
          <p:cNvPr name="TextBox 17" id="17"/>
          <p:cNvSpPr txBox="true"/>
          <p:nvPr/>
        </p:nvSpPr>
        <p:spPr>
          <a:xfrm rot="0">
            <a:off x="8718669" y="4722519"/>
            <a:ext cx="5879313" cy="3216499"/>
          </a:xfrm>
          <a:prstGeom prst="rect">
            <a:avLst/>
          </a:prstGeom>
        </p:spPr>
        <p:txBody>
          <a:bodyPr anchor="t" rtlCol="false" tIns="0" lIns="0" bIns="0" rIns="0">
            <a:spAutoFit/>
          </a:bodyPr>
          <a:lstStyle/>
          <a:p>
            <a:pPr algn="l" marL="998255" indent="-499128" lvl="1">
              <a:lnSpc>
                <a:spcPts val="6473"/>
              </a:lnSpc>
              <a:buFont typeface="Arial"/>
              <a:buChar char="•"/>
            </a:pPr>
            <a:r>
              <a:rPr lang="en-US" sz="4623">
                <a:solidFill>
                  <a:srgbClr val="242424"/>
                </a:solidFill>
                <a:latin typeface="TT Hoves"/>
                <a:ea typeface="TT Hoves"/>
                <a:cs typeface="TT Hoves"/>
                <a:sym typeface="TT Hoves"/>
              </a:rPr>
              <a:t>Web Scraping</a:t>
            </a:r>
          </a:p>
          <a:p>
            <a:pPr algn="l" marL="998255" indent="-499128" lvl="1">
              <a:lnSpc>
                <a:spcPts val="6473"/>
              </a:lnSpc>
              <a:buFont typeface="Arial"/>
              <a:buChar char="•"/>
            </a:pPr>
            <a:r>
              <a:rPr lang="en-US" sz="4623">
                <a:solidFill>
                  <a:srgbClr val="242424"/>
                </a:solidFill>
                <a:latin typeface="TT Hoves"/>
                <a:ea typeface="TT Hoves"/>
                <a:cs typeface="TT Hoves"/>
                <a:sym typeface="TT Hoves"/>
              </a:rPr>
              <a:t>Preprocessing</a:t>
            </a:r>
          </a:p>
          <a:p>
            <a:pPr algn="l" marL="998255" indent="-499128" lvl="1">
              <a:lnSpc>
                <a:spcPts val="6473"/>
              </a:lnSpc>
              <a:buFont typeface="Arial"/>
              <a:buChar char="•"/>
            </a:pPr>
            <a:r>
              <a:rPr lang="en-US" sz="4623">
                <a:solidFill>
                  <a:srgbClr val="242424"/>
                </a:solidFill>
                <a:latin typeface="TT Hoves"/>
                <a:ea typeface="TT Hoves"/>
                <a:cs typeface="TT Hoves"/>
                <a:sym typeface="TT Hoves"/>
              </a:rPr>
              <a:t>Prediction</a:t>
            </a:r>
          </a:p>
          <a:p>
            <a:pPr algn="l" marL="998255" indent="-499128" lvl="1">
              <a:lnSpc>
                <a:spcPts val="6473"/>
              </a:lnSpc>
              <a:buFont typeface="Arial"/>
              <a:buChar char="•"/>
            </a:pPr>
            <a:r>
              <a:rPr lang="en-US" sz="4623">
                <a:solidFill>
                  <a:srgbClr val="242424"/>
                </a:solidFill>
                <a:latin typeface="TT Hoves"/>
                <a:ea typeface="TT Hoves"/>
                <a:cs typeface="TT Hoves"/>
                <a:sym typeface="TT Hoves"/>
              </a:rPr>
              <a:t>Visualization</a:t>
            </a:r>
          </a:p>
        </p:txBody>
      </p:sp>
      <p:sp>
        <p:nvSpPr>
          <p:cNvPr name="TextBox 18" id="18"/>
          <p:cNvSpPr txBox="true"/>
          <p:nvPr/>
        </p:nvSpPr>
        <p:spPr>
          <a:xfrm rot="0">
            <a:off x="1254819" y="1239524"/>
            <a:ext cx="6190196" cy="1297294"/>
          </a:xfrm>
          <a:prstGeom prst="rect">
            <a:avLst/>
          </a:prstGeom>
        </p:spPr>
        <p:txBody>
          <a:bodyPr anchor="t" rtlCol="false" tIns="0" lIns="0" bIns="0" rIns="0">
            <a:spAutoFit/>
          </a:bodyPr>
          <a:lstStyle/>
          <a:p>
            <a:pPr algn="l" marL="0" indent="0" lvl="0">
              <a:lnSpc>
                <a:spcPts val="10292"/>
              </a:lnSpc>
              <a:spcBef>
                <a:spcPct val="0"/>
              </a:spcBef>
            </a:pPr>
            <a:r>
              <a:rPr lang="en-US" b="true" sz="8577">
                <a:solidFill>
                  <a:srgbClr val="E3613D"/>
                </a:solidFill>
                <a:latin typeface="Cy Grotesk Key Bold"/>
                <a:ea typeface="Cy Grotesk Key Bold"/>
                <a:cs typeface="Cy Grotesk Key Bold"/>
                <a:sym typeface="Cy Grotesk Key Bold"/>
              </a:rPr>
              <a:t>Flask :</a:t>
            </a:r>
          </a:p>
        </p:txBody>
      </p:sp>
      <p:sp>
        <p:nvSpPr>
          <p:cNvPr name="TextBox 19" id="19"/>
          <p:cNvSpPr txBox="true"/>
          <p:nvPr/>
        </p:nvSpPr>
        <p:spPr>
          <a:xfrm rot="0">
            <a:off x="2821517" y="3848549"/>
            <a:ext cx="2011387" cy="546591"/>
          </a:xfrm>
          <a:prstGeom prst="rect">
            <a:avLst/>
          </a:prstGeom>
        </p:spPr>
        <p:txBody>
          <a:bodyPr anchor="t" rtlCol="false" tIns="0" lIns="0" bIns="0" rIns="0">
            <a:spAutoFit/>
          </a:bodyPr>
          <a:lstStyle/>
          <a:p>
            <a:pPr algn="ctr">
              <a:lnSpc>
                <a:spcPts val="4535"/>
              </a:lnSpc>
            </a:pPr>
            <a:r>
              <a:rPr lang="en-US" sz="3239" b="true">
                <a:solidFill>
                  <a:srgbClr val="F9F5E7"/>
                </a:solidFill>
                <a:latin typeface="TT Hoves Bold"/>
                <a:ea typeface="TT Hoves Bold"/>
                <a:cs typeface="TT Hoves Bold"/>
                <a:sym typeface="TT Hoves Bold"/>
              </a:rPr>
              <a:t>step 2</a:t>
            </a:r>
          </a:p>
        </p:txBody>
      </p:sp>
      <p:sp>
        <p:nvSpPr>
          <p:cNvPr name="TextBox 20" id="20"/>
          <p:cNvSpPr txBox="true"/>
          <p:nvPr/>
        </p:nvSpPr>
        <p:spPr>
          <a:xfrm rot="0">
            <a:off x="3255680" y="4852637"/>
            <a:ext cx="3371671" cy="746018"/>
          </a:xfrm>
          <a:prstGeom prst="rect">
            <a:avLst/>
          </a:prstGeom>
        </p:spPr>
        <p:txBody>
          <a:bodyPr anchor="t" rtlCol="false" tIns="0" lIns="0" bIns="0" rIns="0">
            <a:spAutoFit/>
          </a:bodyPr>
          <a:lstStyle/>
          <a:p>
            <a:pPr algn="l" marL="0" indent="0" lvl="0">
              <a:lnSpc>
                <a:spcPts val="6127"/>
              </a:lnSpc>
              <a:spcBef>
                <a:spcPct val="0"/>
              </a:spcBef>
            </a:pPr>
            <a:r>
              <a:rPr lang="en-US" sz="4377">
                <a:solidFill>
                  <a:srgbClr val="242424"/>
                </a:solidFill>
                <a:latin typeface="TT Hoves"/>
                <a:ea typeface="TT Hoves"/>
                <a:cs typeface="TT Hoves"/>
                <a:sym typeface="TT Hoves"/>
              </a:rPr>
              <a:t>Pipeline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6237CF"/>
        </a:solidFill>
      </p:bgPr>
    </p:bg>
    <p:spTree>
      <p:nvGrpSpPr>
        <p:cNvPr id="1" name=""/>
        <p:cNvGrpSpPr/>
        <p:nvPr/>
      </p:nvGrpSpPr>
      <p:grpSpPr>
        <a:xfrm>
          <a:off x="0" y="0"/>
          <a:ext cx="0" cy="0"/>
          <a:chOff x="0" y="0"/>
          <a:chExt cx="0" cy="0"/>
        </a:xfrm>
      </p:grpSpPr>
      <p:sp>
        <p:nvSpPr>
          <p:cNvPr name="Freeform 2" id="2"/>
          <p:cNvSpPr/>
          <p:nvPr/>
        </p:nvSpPr>
        <p:spPr>
          <a:xfrm flipH="false" flipV="false" rot="-326522">
            <a:off x="-325544" y="676706"/>
            <a:ext cx="2708487" cy="2593377"/>
          </a:xfrm>
          <a:custGeom>
            <a:avLst/>
            <a:gdLst/>
            <a:ahLst/>
            <a:cxnLst/>
            <a:rect r="r" b="b" t="t" l="l"/>
            <a:pathLst>
              <a:path h="2593377" w="2708487">
                <a:moveTo>
                  <a:pt x="0" y="0"/>
                </a:moveTo>
                <a:lnTo>
                  <a:pt x="2708488" y="0"/>
                </a:lnTo>
                <a:lnTo>
                  <a:pt x="2708488" y="2593377"/>
                </a:lnTo>
                <a:lnTo>
                  <a:pt x="0" y="25933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26522">
            <a:off x="15813164" y="6542333"/>
            <a:ext cx="2708487" cy="2593377"/>
          </a:xfrm>
          <a:custGeom>
            <a:avLst/>
            <a:gdLst/>
            <a:ahLst/>
            <a:cxnLst/>
            <a:rect r="r" b="b" t="t" l="l"/>
            <a:pathLst>
              <a:path h="2593377" w="2708487">
                <a:moveTo>
                  <a:pt x="2708487" y="0"/>
                </a:moveTo>
                <a:lnTo>
                  <a:pt x="0" y="0"/>
                </a:lnTo>
                <a:lnTo>
                  <a:pt x="0" y="2593377"/>
                </a:lnTo>
                <a:lnTo>
                  <a:pt x="2708487" y="2593377"/>
                </a:lnTo>
                <a:lnTo>
                  <a:pt x="270848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854977" y="952718"/>
            <a:ext cx="2312430" cy="2360054"/>
          </a:xfrm>
          <a:custGeom>
            <a:avLst/>
            <a:gdLst/>
            <a:ahLst/>
            <a:cxnLst/>
            <a:rect r="r" b="b" t="t" l="l"/>
            <a:pathLst>
              <a:path h="2360054" w="2312430">
                <a:moveTo>
                  <a:pt x="0" y="0"/>
                </a:moveTo>
                <a:lnTo>
                  <a:pt x="2312430" y="0"/>
                </a:lnTo>
                <a:lnTo>
                  <a:pt x="2312430" y="2360054"/>
                </a:lnTo>
                <a:lnTo>
                  <a:pt x="0" y="2360054"/>
                </a:lnTo>
                <a:lnTo>
                  <a:pt x="0" y="0"/>
                </a:lnTo>
                <a:close/>
              </a:path>
            </a:pathLst>
          </a:custGeom>
          <a:blipFill>
            <a:blip r:embed="rId4">
              <a:extLst>
                <a:ext uri="{96DAC541-7B7A-43D3-8B79-37D633B846F1}">
                  <asvg:svgBlip xmlns:asvg="http://schemas.microsoft.com/office/drawing/2016/SVG/main" r:embed="rId5"/>
                </a:ext>
              </a:extLst>
            </a:blip>
            <a:stretch>
              <a:fillRect l="0" t="-74351" r="-77497" b="0"/>
            </a:stretch>
          </a:blipFill>
        </p:spPr>
      </p:sp>
      <p:sp>
        <p:nvSpPr>
          <p:cNvPr name="Freeform 5" id="5"/>
          <p:cNvSpPr/>
          <p:nvPr/>
        </p:nvSpPr>
        <p:spPr>
          <a:xfrm flipH="false" flipV="false" rot="203512">
            <a:off x="-894994" y="7501664"/>
            <a:ext cx="4350068" cy="2658979"/>
          </a:xfrm>
          <a:custGeom>
            <a:avLst/>
            <a:gdLst/>
            <a:ahLst/>
            <a:cxnLst/>
            <a:rect r="r" b="b" t="t" l="l"/>
            <a:pathLst>
              <a:path h="2658979" w="4350068">
                <a:moveTo>
                  <a:pt x="0" y="0"/>
                </a:moveTo>
                <a:lnTo>
                  <a:pt x="4350068" y="0"/>
                </a:lnTo>
                <a:lnTo>
                  <a:pt x="4350068" y="2658979"/>
                </a:lnTo>
                <a:lnTo>
                  <a:pt x="0" y="26589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5475091" y="857250"/>
            <a:ext cx="7337818" cy="1566544"/>
          </a:xfrm>
          <a:prstGeom prst="rect">
            <a:avLst/>
          </a:prstGeom>
        </p:spPr>
        <p:txBody>
          <a:bodyPr anchor="t" rtlCol="false" tIns="0" lIns="0" bIns="0" rIns="0">
            <a:spAutoFit/>
          </a:bodyPr>
          <a:lstStyle/>
          <a:p>
            <a:pPr algn="ctr">
              <a:lnSpc>
                <a:spcPts val="12880"/>
              </a:lnSpc>
            </a:pPr>
            <a:r>
              <a:rPr lang="en-US" sz="9200" b="true">
                <a:solidFill>
                  <a:srgbClr val="F9F5E7"/>
                </a:solidFill>
                <a:latin typeface="Cy Grotesk Key Bold"/>
                <a:ea typeface="Cy Grotesk Key Bold"/>
                <a:cs typeface="Cy Grotesk Key Bold"/>
                <a:sym typeface="Cy Grotesk Key Bold"/>
              </a:rPr>
              <a:t>Our Team</a:t>
            </a:r>
          </a:p>
        </p:txBody>
      </p:sp>
      <p:sp>
        <p:nvSpPr>
          <p:cNvPr name="TextBox 7" id="7"/>
          <p:cNvSpPr txBox="true"/>
          <p:nvPr/>
        </p:nvSpPr>
        <p:spPr>
          <a:xfrm rot="0">
            <a:off x="9864885" y="3602677"/>
            <a:ext cx="5181732" cy="663233"/>
          </a:xfrm>
          <a:prstGeom prst="rect">
            <a:avLst/>
          </a:prstGeom>
        </p:spPr>
        <p:txBody>
          <a:bodyPr anchor="t" rtlCol="false" tIns="0" lIns="0" bIns="0" rIns="0">
            <a:spAutoFit/>
          </a:bodyPr>
          <a:lstStyle/>
          <a:p>
            <a:pPr algn="l">
              <a:lnSpc>
                <a:spcPts val="5443"/>
              </a:lnSpc>
            </a:pPr>
            <a:r>
              <a:rPr lang="en-US" b="true" sz="3888">
                <a:solidFill>
                  <a:srgbClr val="F9F5E7"/>
                </a:solidFill>
                <a:latin typeface="Canva Sans Bold"/>
                <a:ea typeface="Canva Sans Bold"/>
                <a:cs typeface="Canva Sans Bold"/>
                <a:sym typeface="Canva Sans Bold"/>
              </a:rPr>
              <a:t>Amr Essam Gouda</a:t>
            </a:r>
          </a:p>
        </p:txBody>
      </p:sp>
      <p:sp>
        <p:nvSpPr>
          <p:cNvPr name="TextBox 8" id="8"/>
          <p:cNvSpPr txBox="true"/>
          <p:nvPr/>
        </p:nvSpPr>
        <p:spPr>
          <a:xfrm rot="0">
            <a:off x="1475576" y="5057775"/>
            <a:ext cx="6446375" cy="648240"/>
          </a:xfrm>
          <a:prstGeom prst="rect">
            <a:avLst/>
          </a:prstGeom>
        </p:spPr>
        <p:txBody>
          <a:bodyPr anchor="t" rtlCol="false" tIns="0" lIns="0" bIns="0" rIns="0">
            <a:spAutoFit/>
          </a:bodyPr>
          <a:lstStyle/>
          <a:p>
            <a:pPr algn="l">
              <a:lnSpc>
                <a:spcPts val="5220"/>
              </a:lnSpc>
              <a:spcBef>
                <a:spcPct val="0"/>
              </a:spcBef>
            </a:pPr>
            <a:r>
              <a:rPr lang="en-US" b="true" sz="3728">
                <a:solidFill>
                  <a:srgbClr val="F9F5E7"/>
                </a:solidFill>
                <a:latin typeface="Canva Sans Bold"/>
                <a:ea typeface="Canva Sans Bold"/>
                <a:cs typeface="Canva Sans Bold"/>
                <a:sym typeface="Canva Sans Bold"/>
              </a:rPr>
              <a:t>Youssef Wael AL-Sharqawi</a:t>
            </a:r>
          </a:p>
        </p:txBody>
      </p:sp>
      <p:sp>
        <p:nvSpPr>
          <p:cNvPr name="TextBox 9" id="9"/>
          <p:cNvSpPr txBox="true"/>
          <p:nvPr/>
        </p:nvSpPr>
        <p:spPr>
          <a:xfrm rot="0">
            <a:off x="9864885" y="5067300"/>
            <a:ext cx="6268399" cy="646723"/>
          </a:xfrm>
          <a:prstGeom prst="rect">
            <a:avLst/>
          </a:prstGeom>
        </p:spPr>
        <p:txBody>
          <a:bodyPr anchor="t" rtlCol="false" tIns="0" lIns="0" bIns="0" rIns="0">
            <a:spAutoFit/>
          </a:bodyPr>
          <a:lstStyle/>
          <a:p>
            <a:pPr algn="l">
              <a:lnSpc>
                <a:spcPts val="5303"/>
              </a:lnSpc>
              <a:spcBef>
                <a:spcPct val="0"/>
              </a:spcBef>
            </a:pPr>
            <a:r>
              <a:rPr lang="en-US" b="true" sz="3788">
                <a:solidFill>
                  <a:srgbClr val="F9F5E7"/>
                </a:solidFill>
                <a:latin typeface="Canva Sans Bold"/>
                <a:ea typeface="Canva Sans Bold"/>
                <a:cs typeface="Canva Sans Bold"/>
                <a:sym typeface="Canva Sans Bold"/>
              </a:rPr>
              <a:t>A’laa Ahmed Abdel Hay</a:t>
            </a:r>
          </a:p>
        </p:txBody>
      </p:sp>
      <p:sp>
        <p:nvSpPr>
          <p:cNvPr name="TextBox 10" id="10"/>
          <p:cNvSpPr txBox="true"/>
          <p:nvPr/>
        </p:nvSpPr>
        <p:spPr>
          <a:xfrm rot="0">
            <a:off x="1475576" y="3602677"/>
            <a:ext cx="5181732" cy="663233"/>
          </a:xfrm>
          <a:prstGeom prst="rect">
            <a:avLst/>
          </a:prstGeom>
        </p:spPr>
        <p:txBody>
          <a:bodyPr anchor="t" rtlCol="false" tIns="0" lIns="0" bIns="0" rIns="0">
            <a:spAutoFit/>
          </a:bodyPr>
          <a:lstStyle/>
          <a:p>
            <a:pPr algn="l">
              <a:lnSpc>
                <a:spcPts val="5443"/>
              </a:lnSpc>
            </a:pPr>
            <a:r>
              <a:rPr lang="en-US" b="true" sz="3888">
                <a:solidFill>
                  <a:srgbClr val="F9F5E7"/>
                </a:solidFill>
                <a:latin typeface="Canva Sans Bold"/>
                <a:ea typeface="Canva Sans Bold"/>
                <a:cs typeface="Canva Sans Bold"/>
                <a:sym typeface="Canva Sans Bold"/>
              </a:rPr>
              <a:t>Hadeel Wael Salah</a:t>
            </a:r>
          </a:p>
        </p:txBody>
      </p:sp>
      <p:sp>
        <p:nvSpPr>
          <p:cNvPr name="TextBox 11" id="11"/>
          <p:cNvSpPr txBox="true"/>
          <p:nvPr/>
        </p:nvSpPr>
        <p:spPr>
          <a:xfrm rot="0">
            <a:off x="1475576" y="6675885"/>
            <a:ext cx="6446375" cy="648240"/>
          </a:xfrm>
          <a:prstGeom prst="rect">
            <a:avLst/>
          </a:prstGeom>
        </p:spPr>
        <p:txBody>
          <a:bodyPr anchor="t" rtlCol="false" tIns="0" lIns="0" bIns="0" rIns="0">
            <a:spAutoFit/>
          </a:bodyPr>
          <a:lstStyle/>
          <a:p>
            <a:pPr algn="l">
              <a:lnSpc>
                <a:spcPts val="5220"/>
              </a:lnSpc>
              <a:spcBef>
                <a:spcPct val="0"/>
              </a:spcBef>
            </a:pPr>
            <a:r>
              <a:rPr lang="en-US" b="true" sz="3728">
                <a:solidFill>
                  <a:srgbClr val="F9F5E7"/>
                </a:solidFill>
                <a:latin typeface="Canva Sans Bold"/>
                <a:ea typeface="Canva Sans Bold"/>
                <a:cs typeface="Canva Sans Bold"/>
                <a:sym typeface="Canva Sans Bold"/>
              </a:rPr>
              <a:t>Aya Attia Abdel Hamid</a:t>
            </a:r>
          </a:p>
        </p:txBody>
      </p:sp>
      <p:sp>
        <p:nvSpPr>
          <p:cNvPr name="TextBox 12" id="12"/>
          <p:cNvSpPr txBox="true"/>
          <p:nvPr/>
        </p:nvSpPr>
        <p:spPr>
          <a:xfrm rot="0">
            <a:off x="9864885" y="6703437"/>
            <a:ext cx="6268399" cy="620688"/>
          </a:xfrm>
          <a:prstGeom prst="rect">
            <a:avLst/>
          </a:prstGeom>
        </p:spPr>
        <p:txBody>
          <a:bodyPr anchor="t" rtlCol="false" tIns="0" lIns="0" bIns="0" rIns="0">
            <a:spAutoFit/>
          </a:bodyPr>
          <a:lstStyle/>
          <a:p>
            <a:pPr algn="l">
              <a:lnSpc>
                <a:spcPts val="5163"/>
              </a:lnSpc>
              <a:spcBef>
                <a:spcPct val="0"/>
              </a:spcBef>
            </a:pPr>
            <a:r>
              <a:rPr lang="en-US" b="true" sz="3688">
                <a:solidFill>
                  <a:srgbClr val="F9F5E7"/>
                </a:solidFill>
                <a:latin typeface="Canva Sans Bold"/>
                <a:ea typeface="Canva Sans Bold"/>
                <a:cs typeface="Canva Sans Bold"/>
                <a:sym typeface="Canva Sans Bold"/>
              </a:rPr>
              <a:t>Ebtehal Karm Shehatah</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542BBB"/>
        </a:solidFill>
      </p:bgPr>
    </p:bg>
    <p:spTree>
      <p:nvGrpSpPr>
        <p:cNvPr id="1" name=""/>
        <p:cNvGrpSpPr/>
        <p:nvPr/>
      </p:nvGrpSpPr>
      <p:grpSpPr>
        <a:xfrm>
          <a:off x="0" y="0"/>
          <a:ext cx="0" cy="0"/>
          <a:chOff x="0" y="0"/>
          <a:chExt cx="0" cy="0"/>
        </a:xfrm>
      </p:grpSpPr>
      <p:sp>
        <p:nvSpPr>
          <p:cNvPr name="TextBox 2" id="2"/>
          <p:cNvSpPr txBox="true"/>
          <p:nvPr/>
        </p:nvSpPr>
        <p:spPr>
          <a:xfrm rot="0">
            <a:off x="2724429" y="3113227"/>
            <a:ext cx="12839141" cy="1691960"/>
          </a:xfrm>
          <a:prstGeom prst="rect">
            <a:avLst/>
          </a:prstGeom>
        </p:spPr>
        <p:txBody>
          <a:bodyPr anchor="t" rtlCol="false" tIns="0" lIns="0" bIns="0" rIns="0">
            <a:spAutoFit/>
          </a:bodyPr>
          <a:lstStyle/>
          <a:p>
            <a:pPr algn="ctr">
              <a:lnSpc>
                <a:spcPts val="13842"/>
              </a:lnSpc>
            </a:pPr>
            <a:r>
              <a:rPr lang="en-US" b="true" sz="9887">
                <a:solidFill>
                  <a:srgbClr val="F1DACC"/>
                </a:solidFill>
                <a:latin typeface="Canva Sans Bold"/>
                <a:ea typeface="Canva Sans Bold"/>
                <a:cs typeface="Canva Sans Bold"/>
                <a:sym typeface="Canva Sans Bold"/>
              </a:rPr>
              <a:t>week 4</a:t>
            </a:r>
          </a:p>
        </p:txBody>
      </p:sp>
      <p:sp>
        <p:nvSpPr>
          <p:cNvPr name="TextBox 3" id="3"/>
          <p:cNvSpPr txBox="true"/>
          <p:nvPr/>
        </p:nvSpPr>
        <p:spPr>
          <a:xfrm rot="0">
            <a:off x="4342452" y="5562065"/>
            <a:ext cx="9989467" cy="734917"/>
          </a:xfrm>
          <a:prstGeom prst="rect">
            <a:avLst/>
          </a:prstGeom>
        </p:spPr>
        <p:txBody>
          <a:bodyPr anchor="t" rtlCol="false" tIns="0" lIns="0" bIns="0" rIns="0">
            <a:spAutoFit/>
          </a:bodyPr>
          <a:lstStyle/>
          <a:p>
            <a:pPr algn="ctr">
              <a:lnSpc>
                <a:spcPts val="6063"/>
              </a:lnSpc>
              <a:spcBef>
                <a:spcPct val="0"/>
              </a:spcBef>
            </a:pPr>
            <a:r>
              <a:rPr lang="en-US" b="true" sz="4330">
                <a:solidFill>
                  <a:srgbClr val="F9F5E7"/>
                </a:solidFill>
                <a:latin typeface="TT Hoves Bold"/>
                <a:ea typeface="TT Hoves Bold"/>
                <a:cs typeface="TT Hoves Bold"/>
                <a:sym typeface="TT Hoves Bold"/>
              </a:rPr>
              <a:t>MLOps &amp; Assistant chat GPT</a:t>
            </a:r>
          </a:p>
        </p:txBody>
      </p:sp>
      <p:sp>
        <p:nvSpPr>
          <p:cNvPr name="Freeform 4" id="4"/>
          <p:cNvSpPr/>
          <p:nvPr/>
        </p:nvSpPr>
        <p:spPr>
          <a:xfrm flipH="false" flipV="false" rot="0">
            <a:off x="13854303" y="1040847"/>
            <a:ext cx="3404997" cy="4114800"/>
          </a:xfrm>
          <a:custGeom>
            <a:avLst/>
            <a:gdLst/>
            <a:ahLst/>
            <a:cxnLst/>
            <a:rect r="r" b="b" t="t" l="l"/>
            <a:pathLst>
              <a:path h="4114800" w="3404997">
                <a:moveTo>
                  <a:pt x="0" y="0"/>
                </a:moveTo>
                <a:lnTo>
                  <a:pt x="3404997" y="0"/>
                </a:lnTo>
                <a:lnTo>
                  <a:pt x="340499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240586">
            <a:off x="-210787" y="6497841"/>
            <a:ext cx="5870432" cy="3588302"/>
          </a:xfrm>
          <a:custGeom>
            <a:avLst/>
            <a:gdLst/>
            <a:ahLst/>
            <a:cxnLst/>
            <a:rect r="r" b="b" t="t" l="l"/>
            <a:pathLst>
              <a:path h="3588302" w="5870432">
                <a:moveTo>
                  <a:pt x="0" y="0"/>
                </a:moveTo>
                <a:lnTo>
                  <a:pt x="5870432" y="0"/>
                </a:lnTo>
                <a:lnTo>
                  <a:pt x="5870432" y="3588301"/>
                </a:lnTo>
                <a:lnTo>
                  <a:pt x="0" y="35883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02419" y="3861426"/>
            <a:ext cx="5719267" cy="2206178"/>
            <a:chOff x="0" y="0"/>
            <a:chExt cx="1505360" cy="580685"/>
          </a:xfrm>
        </p:grpSpPr>
        <p:sp>
          <p:nvSpPr>
            <p:cNvPr name="Freeform 4" id="4"/>
            <p:cNvSpPr/>
            <p:nvPr/>
          </p:nvSpPr>
          <p:spPr>
            <a:xfrm flipH="false" flipV="false" rot="0">
              <a:off x="0" y="0"/>
              <a:ext cx="1505360" cy="580685"/>
            </a:xfrm>
            <a:custGeom>
              <a:avLst/>
              <a:gdLst/>
              <a:ahLst/>
              <a:cxnLst/>
              <a:rect r="r" b="b" t="t" l="l"/>
              <a:pathLst>
                <a:path h="580685" w="1505360">
                  <a:moveTo>
                    <a:pt x="50085" y="0"/>
                  </a:moveTo>
                  <a:lnTo>
                    <a:pt x="1455275" y="0"/>
                  </a:lnTo>
                  <a:cubicBezTo>
                    <a:pt x="1468558" y="0"/>
                    <a:pt x="1481297" y="5277"/>
                    <a:pt x="1490690" y="14670"/>
                  </a:cubicBezTo>
                  <a:cubicBezTo>
                    <a:pt x="1500083" y="24062"/>
                    <a:pt x="1505360" y="36802"/>
                    <a:pt x="1505360" y="50085"/>
                  </a:cubicBezTo>
                  <a:lnTo>
                    <a:pt x="1505360" y="530600"/>
                  </a:lnTo>
                  <a:cubicBezTo>
                    <a:pt x="1505360" y="543883"/>
                    <a:pt x="1500083" y="556622"/>
                    <a:pt x="1490690" y="566015"/>
                  </a:cubicBezTo>
                  <a:cubicBezTo>
                    <a:pt x="1481297" y="575408"/>
                    <a:pt x="1468558" y="580685"/>
                    <a:pt x="1455275" y="580685"/>
                  </a:cubicBezTo>
                  <a:lnTo>
                    <a:pt x="50085" y="580685"/>
                  </a:lnTo>
                  <a:cubicBezTo>
                    <a:pt x="36802" y="580685"/>
                    <a:pt x="24062" y="575408"/>
                    <a:pt x="14670" y="566015"/>
                  </a:cubicBezTo>
                  <a:cubicBezTo>
                    <a:pt x="5277" y="556622"/>
                    <a:pt x="0" y="543883"/>
                    <a:pt x="0" y="530600"/>
                  </a:cubicBezTo>
                  <a:lnTo>
                    <a:pt x="0" y="50085"/>
                  </a:lnTo>
                  <a:cubicBezTo>
                    <a:pt x="0" y="36802"/>
                    <a:pt x="5277" y="24062"/>
                    <a:pt x="14670" y="14670"/>
                  </a:cubicBezTo>
                  <a:cubicBezTo>
                    <a:pt x="24062" y="5277"/>
                    <a:pt x="36802" y="0"/>
                    <a:pt x="50085" y="0"/>
                  </a:cubicBezTo>
                  <a:close/>
                </a:path>
              </a:pathLst>
            </a:custGeom>
            <a:solidFill>
              <a:srgbClr val="FFFFFF"/>
            </a:solidFill>
            <a:ln w="38100" cap="rnd">
              <a:solidFill>
                <a:srgbClr val="243037"/>
              </a:solidFill>
              <a:prstDash val="solid"/>
              <a:round/>
            </a:ln>
          </p:spPr>
        </p:sp>
        <p:sp>
          <p:nvSpPr>
            <p:cNvPr name="TextBox 5" id="5"/>
            <p:cNvSpPr txBox="true"/>
            <p:nvPr/>
          </p:nvSpPr>
          <p:spPr>
            <a:xfrm>
              <a:off x="0" y="-38100"/>
              <a:ext cx="1505360" cy="61878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7807889" y="3861426"/>
            <a:ext cx="5719267" cy="2206178"/>
            <a:chOff x="0" y="0"/>
            <a:chExt cx="1505360" cy="580685"/>
          </a:xfrm>
        </p:grpSpPr>
        <p:sp>
          <p:nvSpPr>
            <p:cNvPr name="Freeform 7" id="7"/>
            <p:cNvSpPr/>
            <p:nvPr/>
          </p:nvSpPr>
          <p:spPr>
            <a:xfrm flipH="false" flipV="false" rot="0">
              <a:off x="0" y="0"/>
              <a:ext cx="1505360" cy="580685"/>
            </a:xfrm>
            <a:custGeom>
              <a:avLst/>
              <a:gdLst/>
              <a:ahLst/>
              <a:cxnLst/>
              <a:rect r="r" b="b" t="t" l="l"/>
              <a:pathLst>
                <a:path h="580685" w="1505360">
                  <a:moveTo>
                    <a:pt x="50085" y="0"/>
                  </a:moveTo>
                  <a:lnTo>
                    <a:pt x="1455275" y="0"/>
                  </a:lnTo>
                  <a:cubicBezTo>
                    <a:pt x="1468558" y="0"/>
                    <a:pt x="1481297" y="5277"/>
                    <a:pt x="1490690" y="14670"/>
                  </a:cubicBezTo>
                  <a:cubicBezTo>
                    <a:pt x="1500083" y="24062"/>
                    <a:pt x="1505360" y="36802"/>
                    <a:pt x="1505360" y="50085"/>
                  </a:cubicBezTo>
                  <a:lnTo>
                    <a:pt x="1505360" y="530600"/>
                  </a:lnTo>
                  <a:cubicBezTo>
                    <a:pt x="1505360" y="543883"/>
                    <a:pt x="1500083" y="556622"/>
                    <a:pt x="1490690" y="566015"/>
                  </a:cubicBezTo>
                  <a:cubicBezTo>
                    <a:pt x="1481297" y="575408"/>
                    <a:pt x="1468558" y="580685"/>
                    <a:pt x="1455275" y="580685"/>
                  </a:cubicBezTo>
                  <a:lnTo>
                    <a:pt x="50085" y="580685"/>
                  </a:lnTo>
                  <a:cubicBezTo>
                    <a:pt x="36802" y="580685"/>
                    <a:pt x="24062" y="575408"/>
                    <a:pt x="14670" y="566015"/>
                  </a:cubicBezTo>
                  <a:cubicBezTo>
                    <a:pt x="5277" y="556622"/>
                    <a:pt x="0" y="543883"/>
                    <a:pt x="0" y="530600"/>
                  </a:cubicBezTo>
                  <a:lnTo>
                    <a:pt x="0" y="50085"/>
                  </a:lnTo>
                  <a:cubicBezTo>
                    <a:pt x="0" y="36802"/>
                    <a:pt x="5277" y="24062"/>
                    <a:pt x="14670" y="14670"/>
                  </a:cubicBezTo>
                  <a:cubicBezTo>
                    <a:pt x="24062" y="5277"/>
                    <a:pt x="36802" y="0"/>
                    <a:pt x="50085" y="0"/>
                  </a:cubicBezTo>
                  <a:close/>
                </a:path>
              </a:pathLst>
            </a:custGeom>
            <a:solidFill>
              <a:srgbClr val="FFFFFF"/>
            </a:solidFill>
            <a:ln w="38100" cap="rnd">
              <a:solidFill>
                <a:srgbClr val="243037"/>
              </a:solidFill>
              <a:prstDash val="solid"/>
              <a:round/>
            </a:ln>
          </p:spPr>
        </p:sp>
        <p:sp>
          <p:nvSpPr>
            <p:cNvPr name="TextBox 8" id="8"/>
            <p:cNvSpPr txBox="true"/>
            <p:nvPr/>
          </p:nvSpPr>
          <p:spPr>
            <a:xfrm>
              <a:off x="0" y="-38100"/>
              <a:ext cx="1505360" cy="61878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1661376" y="3506960"/>
            <a:ext cx="3038485" cy="890084"/>
            <a:chOff x="0" y="0"/>
            <a:chExt cx="799755" cy="234278"/>
          </a:xfrm>
        </p:grpSpPr>
        <p:sp>
          <p:nvSpPr>
            <p:cNvPr name="Freeform 10" id="10"/>
            <p:cNvSpPr/>
            <p:nvPr/>
          </p:nvSpPr>
          <p:spPr>
            <a:xfrm flipH="false" flipV="false" rot="0">
              <a:off x="0" y="0"/>
              <a:ext cx="799755" cy="234278"/>
            </a:xfrm>
            <a:custGeom>
              <a:avLst/>
              <a:gdLst/>
              <a:ahLst/>
              <a:cxnLst/>
              <a:rect r="r" b="b" t="t" l="l"/>
              <a:pathLst>
                <a:path h="234278" w="799755">
                  <a:moveTo>
                    <a:pt x="94274" y="0"/>
                  </a:moveTo>
                  <a:lnTo>
                    <a:pt x="705481" y="0"/>
                  </a:lnTo>
                  <a:cubicBezTo>
                    <a:pt x="757547" y="0"/>
                    <a:pt x="799755" y="42208"/>
                    <a:pt x="799755" y="94274"/>
                  </a:cubicBezTo>
                  <a:lnTo>
                    <a:pt x="799755" y="140003"/>
                  </a:lnTo>
                  <a:cubicBezTo>
                    <a:pt x="799755" y="192070"/>
                    <a:pt x="757547" y="234278"/>
                    <a:pt x="705481" y="234278"/>
                  </a:cubicBezTo>
                  <a:lnTo>
                    <a:pt x="94274" y="234278"/>
                  </a:lnTo>
                  <a:cubicBezTo>
                    <a:pt x="42208" y="234278"/>
                    <a:pt x="0" y="192070"/>
                    <a:pt x="0" y="140003"/>
                  </a:cubicBezTo>
                  <a:lnTo>
                    <a:pt x="0" y="94274"/>
                  </a:lnTo>
                  <a:cubicBezTo>
                    <a:pt x="0" y="42208"/>
                    <a:pt x="42208" y="0"/>
                    <a:pt x="94274" y="0"/>
                  </a:cubicBezTo>
                  <a:close/>
                </a:path>
              </a:pathLst>
            </a:custGeom>
            <a:solidFill>
              <a:srgbClr val="E998BB"/>
            </a:solidFill>
            <a:ln w="38100" cap="rnd">
              <a:solidFill>
                <a:srgbClr val="243037"/>
              </a:solidFill>
              <a:prstDash val="solid"/>
              <a:round/>
            </a:ln>
          </p:spPr>
        </p:sp>
        <p:sp>
          <p:nvSpPr>
            <p:cNvPr name="TextBox 11" id="11"/>
            <p:cNvSpPr txBox="true"/>
            <p:nvPr/>
          </p:nvSpPr>
          <p:spPr>
            <a:xfrm>
              <a:off x="0" y="-38100"/>
              <a:ext cx="799755" cy="27237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8366846" y="3506960"/>
            <a:ext cx="3038485" cy="890084"/>
            <a:chOff x="0" y="0"/>
            <a:chExt cx="799755" cy="234278"/>
          </a:xfrm>
        </p:grpSpPr>
        <p:sp>
          <p:nvSpPr>
            <p:cNvPr name="Freeform 13" id="13"/>
            <p:cNvSpPr/>
            <p:nvPr/>
          </p:nvSpPr>
          <p:spPr>
            <a:xfrm flipH="false" flipV="false" rot="0">
              <a:off x="0" y="0"/>
              <a:ext cx="799755" cy="234278"/>
            </a:xfrm>
            <a:custGeom>
              <a:avLst/>
              <a:gdLst/>
              <a:ahLst/>
              <a:cxnLst/>
              <a:rect r="r" b="b" t="t" l="l"/>
              <a:pathLst>
                <a:path h="234278" w="799755">
                  <a:moveTo>
                    <a:pt x="94274" y="0"/>
                  </a:moveTo>
                  <a:lnTo>
                    <a:pt x="705481" y="0"/>
                  </a:lnTo>
                  <a:cubicBezTo>
                    <a:pt x="757547" y="0"/>
                    <a:pt x="799755" y="42208"/>
                    <a:pt x="799755" y="94274"/>
                  </a:cubicBezTo>
                  <a:lnTo>
                    <a:pt x="799755" y="140003"/>
                  </a:lnTo>
                  <a:cubicBezTo>
                    <a:pt x="799755" y="192070"/>
                    <a:pt x="757547" y="234278"/>
                    <a:pt x="705481" y="234278"/>
                  </a:cubicBezTo>
                  <a:lnTo>
                    <a:pt x="94274" y="234278"/>
                  </a:lnTo>
                  <a:cubicBezTo>
                    <a:pt x="42208" y="234278"/>
                    <a:pt x="0" y="192070"/>
                    <a:pt x="0" y="140003"/>
                  </a:cubicBezTo>
                  <a:lnTo>
                    <a:pt x="0" y="94274"/>
                  </a:lnTo>
                  <a:cubicBezTo>
                    <a:pt x="0" y="42208"/>
                    <a:pt x="42208" y="0"/>
                    <a:pt x="94274" y="0"/>
                  </a:cubicBezTo>
                  <a:close/>
                </a:path>
              </a:pathLst>
            </a:custGeom>
            <a:solidFill>
              <a:srgbClr val="E3613D"/>
            </a:solidFill>
            <a:ln w="38100" cap="rnd">
              <a:solidFill>
                <a:srgbClr val="243037"/>
              </a:solidFill>
              <a:prstDash val="solid"/>
              <a:round/>
            </a:ln>
          </p:spPr>
        </p:sp>
        <p:sp>
          <p:nvSpPr>
            <p:cNvPr name="TextBox 14" id="14"/>
            <p:cNvSpPr txBox="true"/>
            <p:nvPr/>
          </p:nvSpPr>
          <p:spPr>
            <a:xfrm>
              <a:off x="0" y="-38100"/>
              <a:ext cx="799755" cy="272378"/>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3854303" y="1040847"/>
            <a:ext cx="3404997" cy="4114800"/>
          </a:xfrm>
          <a:custGeom>
            <a:avLst/>
            <a:gdLst/>
            <a:ahLst/>
            <a:cxnLst/>
            <a:rect r="r" b="b" t="t" l="l"/>
            <a:pathLst>
              <a:path h="4114800" w="3404997">
                <a:moveTo>
                  <a:pt x="0" y="0"/>
                </a:moveTo>
                <a:lnTo>
                  <a:pt x="3404997" y="0"/>
                </a:lnTo>
                <a:lnTo>
                  <a:pt x="340499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227561">
            <a:off x="14155315" y="5439302"/>
            <a:ext cx="2979080" cy="3875226"/>
          </a:xfrm>
          <a:custGeom>
            <a:avLst/>
            <a:gdLst/>
            <a:ahLst/>
            <a:cxnLst/>
            <a:rect r="r" b="b" t="t" l="l"/>
            <a:pathLst>
              <a:path h="3875226" w="2979080">
                <a:moveTo>
                  <a:pt x="0" y="0"/>
                </a:moveTo>
                <a:lnTo>
                  <a:pt x="2979081" y="0"/>
                </a:lnTo>
                <a:lnTo>
                  <a:pt x="2979081" y="3875227"/>
                </a:lnTo>
                <a:lnTo>
                  <a:pt x="0" y="38752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308977">
            <a:off x="9969009" y="1189643"/>
            <a:ext cx="3676727" cy="2013008"/>
          </a:xfrm>
          <a:custGeom>
            <a:avLst/>
            <a:gdLst/>
            <a:ahLst/>
            <a:cxnLst/>
            <a:rect r="r" b="b" t="t" l="l"/>
            <a:pathLst>
              <a:path h="2013008" w="3676727">
                <a:moveTo>
                  <a:pt x="0" y="0"/>
                </a:moveTo>
                <a:lnTo>
                  <a:pt x="3676727" y="0"/>
                </a:lnTo>
                <a:lnTo>
                  <a:pt x="3676727" y="2013008"/>
                </a:lnTo>
                <a:lnTo>
                  <a:pt x="0" y="20130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866955" y="1547500"/>
            <a:ext cx="6190196" cy="1297294"/>
          </a:xfrm>
          <a:prstGeom prst="rect">
            <a:avLst/>
          </a:prstGeom>
        </p:spPr>
        <p:txBody>
          <a:bodyPr anchor="t" rtlCol="false" tIns="0" lIns="0" bIns="0" rIns="0">
            <a:spAutoFit/>
          </a:bodyPr>
          <a:lstStyle/>
          <a:p>
            <a:pPr algn="l" marL="0" indent="0" lvl="0">
              <a:lnSpc>
                <a:spcPts val="10292"/>
              </a:lnSpc>
              <a:spcBef>
                <a:spcPct val="0"/>
              </a:spcBef>
            </a:pPr>
            <a:r>
              <a:rPr lang="en-US" b="true" sz="8577">
                <a:solidFill>
                  <a:srgbClr val="E3613D"/>
                </a:solidFill>
                <a:latin typeface="Cy Grotesk Key Bold"/>
                <a:ea typeface="Cy Grotesk Key Bold"/>
                <a:cs typeface="Cy Grotesk Key Bold"/>
                <a:sym typeface="Cy Grotesk Key Bold"/>
              </a:rPr>
              <a:t>ML flow :</a:t>
            </a:r>
          </a:p>
        </p:txBody>
      </p:sp>
      <p:sp>
        <p:nvSpPr>
          <p:cNvPr name="TextBox 19" id="19"/>
          <p:cNvSpPr txBox="true"/>
          <p:nvPr/>
        </p:nvSpPr>
        <p:spPr>
          <a:xfrm rot="0">
            <a:off x="2174925" y="3650131"/>
            <a:ext cx="2011387" cy="546591"/>
          </a:xfrm>
          <a:prstGeom prst="rect">
            <a:avLst/>
          </a:prstGeom>
        </p:spPr>
        <p:txBody>
          <a:bodyPr anchor="t" rtlCol="false" tIns="0" lIns="0" bIns="0" rIns="0">
            <a:spAutoFit/>
          </a:bodyPr>
          <a:lstStyle/>
          <a:p>
            <a:pPr algn="ctr">
              <a:lnSpc>
                <a:spcPts val="4535"/>
              </a:lnSpc>
            </a:pPr>
            <a:r>
              <a:rPr lang="en-US" sz="3239" b="true">
                <a:solidFill>
                  <a:srgbClr val="242424"/>
                </a:solidFill>
                <a:latin typeface="TT Hoves Bold"/>
                <a:ea typeface="TT Hoves Bold"/>
                <a:cs typeface="TT Hoves Bold"/>
                <a:sym typeface="TT Hoves Bold"/>
              </a:rPr>
              <a:t>step 1</a:t>
            </a:r>
          </a:p>
        </p:txBody>
      </p:sp>
      <p:sp>
        <p:nvSpPr>
          <p:cNvPr name="TextBox 20" id="20"/>
          <p:cNvSpPr txBox="true"/>
          <p:nvPr/>
        </p:nvSpPr>
        <p:spPr>
          <a:xfrm rot="0">
            <a:off x="8880395" y="3650131"/>
            <a:ext cx="2011387" cy="546591"/>
          </a:xfrm>
          <a:prstGeom prst="rect">
            <a:avLst/>
          </a:prstGeom>
        </p:spPr>
        <p:txBody>
          <a:bodyPr anchor="t" rtlCol="false" tIns="0" lIns="0" bIns="0" rIns="0">
            <a:spAutoFit/>
          </a:bodyPr>
          <a:lstStyle/>
          <a:p>
            <a:pPr algn="ctr">
              <a:lnSpc>
                <a:spcPts val="4535"/>
              </a:lnSpc>
            </a:pPr>
            <a:r>
              <a:rPr lang="en-US" sz="3239" b="true">
                <a:solidFill>
                  <a:srgbClr val="F9F5E7"/>
                </a:solidFill>
                <a:latin typeface="TT Hoves Bold"/>
                <a:ea typeface="TT Hoves Bold"/>
                <a:cs typeface="TT Hoves Bold"/>
                <a:sym typeface="TT Hoves Bold"/>
              </a:rPr>
              <a:t>step 2</a:t>
            </a:r>
          </a:p>
        </p:txBody>
      </p:sp>
      <p:sp>
        <p:nvSpPr>
          <p:cNvPr name="TextBox 21" id="21"/>
          <p:cNvSpPr txBox="true"/>
          <p:nvPr/>
        </p:nvSpPr>
        <p:spPr>
          <a:xfrm rot="0">
            <a:off x="1808801" y="4675310"/>
            <a:ext cx="4241004" cy="720037"/>
          </a:xfrm>
          <a:prstGeom prst="rect">
            <a:avLst/>
          </a:prstGeom>
        </p:spPr>
        <p:txBody>
          <a:bodyPr anchor="t" rtlCol="false" tIns="0" lIns="0" bIns="0" rIns="0">
            <a:spAutoFit/>
          </a:bodyPr>
          <a:lstStyle/>
          <a:p>
            <a:pPr algn="l">
              <a:lnSpc>
                <a:spcPts val="5987"/>
              </a:lnSpc>
              <a:spcBef>
                <a:spcPct val="0"/>
              </a:spcBef>
            </a:pPr>
            <a:r>
              <a:rPr lang="en-US" b="true" sz="4277">
                <a:solidFill>
                  <a:srgbClr val="242424"/>
                </a:solidFill>
                <a:latin typeface="TT Hoves Bold"/>
                <a:ea typeface="TT Hoves Bold"/>
                <a:cs typeface="TT Hoves Bold"/>
                <a:sym typeface="TT Hoves Bold"/>
              </a:rPr>
              <a:t>5 models runs</a:t>
            </a:r>
          </a:p>
        </p:txBody>
      </p:sp>
      <p:sp>
        <p:nvSpPr>
          <p:cNvPr name="TextBox 22" id="22"/>
          <p:cNvSpPr txBox="true"/>
          <p:nvPr/>
        </p:nvSpPr>
        <p:spPr>
          <a:xfrm rot="0">
            <a:off x="8514270" y="4665785"/>
            <a:ext cx="3371671" cy="713052"/>
          </a:xfrm>
          <a:prstGeom prst="rect">
            <a:avLst/>
          </a:prstGeom>
        </p:spPr>
        <p:txBody>
          <a:bodyPr anchor="t" rtlCol="false" tIns="0" lIns="0" bIns="0" rIns="0">
            <a:spAutoFit/>
          </a:bodyPr>
          <a:lstStyle/>
          <a:p>
            <a:pPr algn="l" marL="0" indent="0" lvl="0">
              <a:lnSpc>
                <a:spcPts val="5847"/>
              </a:lnSpc>
              <a:spcBef>
                <a:spcPct val="0"/>
              </a:spcBef>
            </a:pPr>
            <a:r>
              <a:rPr lang="en-US" b="true" sz="4177">
                <a:solidFill>
                  <a:srgbClr val="242424"/>
                </a:solidFill>
                <a:latin typeface="TT Hoves Bold"/>
                <a:ea typeface="TT Hoves Bold"/>
                <a:cs typeface="TT Hoves Bold"/>
                <a:sym typeface="TT Hoves Bold"/>
              </a:rPr>
              <a:t>chosen one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9F5E7"/>
        </a:solidFill>
      </p:bgPr>
    </p:bg>
    <p:spTree>
      <p:nvGrpSpPr>
        <p:cNvPr id="1" name=""/>
        <p:cNvGrpSpPr/>
        <p:nvPr/>
      </p:nvGrpSpPr>
      <p:grpSpPr>
        <a:xfrm>
          <a:off x="0" y="0"/>
          <a:ext cx="0" cy="0"/>
          <a:chOff x="0" y="0"/>
          <a:chExt cx="0" cy="0"/>
        </a:xfrm>
      </p:grpSpPr>
      <p:sp>
        <p:nvSpPr>
          <p:cNvPr name="Freeform 2" id="2"/>
          <p:cNvSpPr/>
          <p:nvPr/>
        </p:nvSpPr>
        <p:spPr>
          <a:xfrm flipH="false" flipV="false" rot="0">
            <a:off x="211978" y="170721"/>
            <a:ext cx="17879036" cy="9900516"/>
          </a:xfrm>
          <a:custGeom>
            <a:avLst/>
            <a:gdLst/>
            <a:ahLst/>
            <a:cxnLst/>
            <a:rect r="r" b="b" t="t" l="l"/>
            <a:pathLst>
              <a:path h="9900516" w="17879036">
                <a:moveTo>
                  <a:pt x="0" y="0"/>
                </a:moveTo>
                <a:lnTo>
                  <a:pt x="17879036" y="0"/>
                </a:lnTo>
                <a:lnTo>
                  <a:pt x="17879036" y="9900516"/>
                </a:lnTo>
                <a:lnTo>
                  <a:pt x="0" y="9900516"/>
                </a:lnTo>
                <a:lnTo>
                  <a:pt x="0"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6237CF"/>
        </a:solidFill>
      </p:bgPr>
    </p:bg>
    <p:spTree>
      <p:nvGrpSpPr>
        <p:cNvPr id="1" name=""/>
        <p:cNvGrpSpPr/>
        <p:nvPr/>
      </p:nvGrpSpPr>
      <p:grpSpPr>
        <a:xfrm>
          <a:off x="0" y="0"/>
          <a:ext cx="0" cy="0"/>
          <a:chOff x="0" y="0"/>
          <a:chExt cx="0" cy="0"/>
        </a:xfrm>
      </p:grpSpPr>
      <p:grpSp>
        <p:nvGrpSpPr>
          <p:cNvPr name="Group 2" id="2"/>
          <p:cNvGrpSpPr/>
          <p:nvPr/>
        </p:nvGrpSpPr>
        <p:grpSpPr>
          <a:xfrm rot="0">
            <a:off x="1860078" y="1751503"/>
            <a:ext cx="14567843" cy="7000680"/>
            <a:chOff x="0" y="0"/>
            <a:chExt cx="3653200" cy="1755571"/>
          </a:xfrm>
        </p:grpSpPr>
        <p:sp>
          <p:nvSpPr>
            <p:cNvPr name="Freeform 3" id="3"/>
            <p:cNvSpPr/>
            <p:nvPr/>
          </p:nvSpPr>
          <p:spPr>
            <a:xfrm flipH="false" flipV="false" rot="0">
              <a:off x="0" y="0"/>
              <a:ext cx="3653199" cy="1755571"/>
            </a:xfrm>
            <a:custGeom>
              <a:avLst/>
              <a:gdLst/>
              <a:ahLst/>
              <a:cxnLst/>
              <a:rect r="r" b="b" t="t" l="l"/>
              <a:pathLst>
                <a:path h="1755571" w="3653199">
                  <a:moveTo>
                    <a:pt x="27103" y="0"/>
                  </a:moveTo>
                  <a:lnTo>
                    <a:pt x="3626096" y="0"/>
                  </a:lnTo>
                  <a:cubicBezTo>
                    <a:pt x="3633284" y="0"/>
                    <a:pt x="3640178" y="2856"/>
                    <a:pt x="3645261" y="7938"/>
                  </a:cubicBezTo>
                  <a:cubicBezTo>
                    <a:pt x="3650344" y="13021"/>
                    <a:pt x="3653199" y="19915"/>
                    <a:pt x="3653199" y="27103"/>
                  </a:cubicBezTo>
                  <a:lnTo>
                    <a:pt x="3653199" y="1728468"/>
                  </a:lnTo>
                  <a:cubicBezTo>
                    <a:pt x="3653199" y="1735656"/>
                    <a:pt x="3650344" y="1742550"/>
                    <a:pt x="3645261" y="1747632"/>
                  </a:cubicBezTo>
                  <a:cubicBezTo>
                    <a:pt x="3640178" y="1752715"/>
                    <a:pt x="3633284" y="1755571"/>
                    <a:pt x="3626096" y="1755571"/>
                  </a:cubicBezTo>
                  <a:lnTo>
                    <a:pt x="27103" y="1755571"/>
                  </a:lnTo>
                  <a:cubicBezTo>
                    <a:pt x="19915" y="1755571"/>
                    <a:pt x="13021" y="1752715"/>
                    <a:pt x="7938" y="1747632"/>
                  </a:cubicBezTo>
                  <a:cubicBezTo>
                    <a:pt x="2856" y="1742550"/>
                    <a:pt x="0" y="1735656"/>
                    <a:pt x="0" y="1728468"/>
                  </a:cubicBezTo>
                  <a:lnTo>
                    <a:pt x="0" y="27103"/>
                  </a:lnTo>
                  <a:cubicBezTo>
                    <a:pt x="0" y="19915"/>
                    <a:pt x="2856" y="13021"/>
                    <a:pt x="7938" y="7938"/>
                  </a:cubicBezTo>
                  <a:cubicBezTo>
                    <a:pt x="13021" y="2856"/>
                    <a:pt x="19915" y="0"/>
                    <a:pt x="27103" y="0"/>
                  </a:cubicBezTo>
                  <a:close/>
                </a:path>
              </a:pathLst>
            </a:custGeom>
            <a:solidFill>
              <a:srgbClr val="F9F5E7"/>
            </a:solidFill>
            <a:ln w="38100" cap="rnd">
              <a:solidFill>
                <a:srgbClr val="243037"/>
              </a:solidFill>
              <a:prstDash val="solid"/>
              <a:round/>
            </a:ln>
          </p:spPr>
        </p:sp>
        <p:sp>
          <p:nvSpPr>
            <p:cNvPr name="TextBox 4" id="4"/>
            <p:cNvSpPr txBox="true"/>
            <p:nvPr/>
          </p:nvSpPr>
          <p:spPr>
            <a:xfrm>
              <a:off x="0" y="-38100"/>
              <a:ext cx="3653200" cy="1793671"/>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543854">
            <a:off x="15326163" y="261729"/>
            <a:ext cx="3866274" cy="6858136"/>
          </a:xfrm>
          <a:custGeom>
            <a:avLst/>
            <a:gdLst/>
            <a:ahLst/>
            <a:cxnLst/>
            <a:rect r="r" b="b" t="t" l="l"/>
            <a:pathLst>
              <a:path h="6858136" w="3866274">
                <a:moveTo>
                  <a:pt x="0" y="0"/>
                </a:moveTo>
                <a:lnTo>
                  <a:pt x="3866274" y="0"/>
                </a:lnTo>
                <a:lnTo>
                  <a:pt x="3866274" y="6858136"/>
                </a:lnTo>
                <a:lnTo>
                  <a:pt x="0" y="68581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392346">
            <a:off x="-1572343" y="7484169"/>
            <a:ext cx="4638073" cy="3188675"/>
          </a:xfrm>
          <a:custGeom>
            <a:avLst/>
            <a:gdLst/>
            <a:ahLst/>
            <a:cxnLst/>
            <a:rect r="r" b="b" t="t" l="l"/>
            <a:pathLst>
              <a:path h="3188675" w="4638073">
                <a:moveTo>
                  <a:pt x="0" y="0"/>
                </a:moveTo>
                <a:lnTo>
                  <a:pt x="4638073" y="0"/>
                </a:lnTo>
                <a:lnTo>
                  <a:pt x="4638073" y="3188675"/>
                </a:lnTo>
                <a:lnTo>
                  <a:pt x="0" y="31886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46693" y="743993"/>
            <a:ext cx="1826793" cy="2207605"/>
          </a:xfrm>
          <a:custGeom>
            <a:avLst/>
            <a:gdLst/>
            <a:ahLst/>
            <a:cxnLst/>
            <a:rect r="r" b="b" t="t" l="l"/>
            <a:pathLst>
              <a:path h="2207605" w="1826793">
                <a:moveTo>
                  <a:pt x="0" y="0"/>
                </a:moveTo>
                <a:lnTo>
                  <a:pt x="1826794" y="0"/>
                </a:lnTo>
                <a:lnTo>
                  <a:pt x="1826794" y="2207605"/>
                </a:lnTo>
                <a:lnTo>
                  <a:pt x="0" y="22076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067984" y="3393072"/>
            <a:ext cx="11930401" cy="538300"/>
          </a:xfrm>
          <a:prstGeom prst="rect">
            <a:avLst/>
          </a:prstGeom>
        </p:spPr>
        <p:txBody>
          <a:bodyPr anchor="t" rtlCol="false" tIns="0" lIns="0" bIns="0" rIns="0">
            <a:spAutoFit/>
          </a:bodyPr>
          <a:lstStyle/>
          <a:p>
            <a:pPr algn="l">
              <a:lnSpc>
                <a:spcPts val="4454"/>
              </a:lnSpc>
              <a:spcBef>
                <a:spcPct val="0"/>
              </a:spcBef>
            </a:pPr>
            <a:r>
              <a:rPr lang="en-US" sz="3182">
                <a:solidFill>
                  <a:srgbClr val="E3613D"/>
                </a:solidFill>
                <a:latin typeface="TT Hoves"/>
                <a:ea typeface="TT Hoves"/>
                <a:cs typeface="TT Hoves"/>
                <a:sym typeface="TT Hoves"/>
              </a:rPr>
              <a:t>1- Text Generation for Customer Support Automation :</a:t>
            </a:r>
          </a:p>
        </p:txBody>
      </p:sp>
      <p:sp>
        <p:nvSpPr>
          <p:cNvPr name="TextBox 9" id="9"/>
          <p:cNvSpPr txBox="true"/>
          <p:nvPr/>
        </p:nvSpPr>
        <p:spPr>
          <a:xfrm rot="0">
            <a:off x="3593765" y="2249978"/>
            <a:ext cx="10777705" cy="959557"/>
          </a:xfrm>
          <a:prstGeom prst="rect">
            <a:avLst/>
          </a:prstGeom>
        </p:spPr>
        <p:txBody>
          <a:bodyPr anchor="t" rtlCol="false" tIns="0" lIns="0" bIns="0" rIns="0">
            <a:spAutoFit/>
          </a:bodyPr>
          <a:lstStyle/>
          <a:p>
            <a:pPr algn="ctr">
              <a:lnSpc>
                <a:spcPts val="7544"/>
              </a:lnSpc>
            </a:pPr>
            <a:r>
              <a:rPr lang="en-US" sz="6287" b="true">
                <a:solidFill>
                  <a:srgbClr val="542BBB"/>
                </a:solidFill>
                <a:latin typeface="Cy Grotesk Key Bold"/>
                <a:ea typeface="Cy Grotesk Key Bold"/>
                <a:cs typeface="Cy Grotesk Key Bold"/>
                <a:sym typeface="Cy Grotesk Key Bold"/>
              </a:rPr>
              <a:t>Assistant chat GPT</a:t>
            </a:r>
          </a:p>
        </p:txBody>
      </p:sp>
      <p:sp>
        <p:nvSpPr>
          <p:cNvPr name="Freeform 10" id="10"/>
          <p:cNvSpPr/>
          <p:nvPr/>
        </p:nvSpPr>
        <p:spPr>
          <a:xfrm flipH="false" flipV="false" rot="439136">
            <a:off x="13866286" y="7790718"/>
            <a:ext cx="3512202" cy="1922931"/>
          </a:xfrm>
          <a:custGeom>
            <a:avLst/>
            <a:gdLst/>
            <a:ahLst/>
            <a:cxnLst/>
            <a:rect r="r" b="b" t="t" l="l"/>
            <a:pathLst>
              <a:path h="1922931" w="3512202">
                <a:moveTo>
                  <a:pt x="0" y="0"/>
                </a:moveTo>
                <a:lnTo>
                  <a:pt x="3512202" y="0"/>
                </a:lnTo>
                <a:lnTo>
                  <a:pt x="3512202" y="1922931"/>
                </a:lnTo>
                <a:lnTo>
                  <a:pt x="0" y="19229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2067984" y="4112347"/>
            <a:ext cx="11930401" cy="1100275"/>
          </a:xfrm>
          <a:prstGeom prst="rect">
            <a:avLst/>
          </a:prstGeom>
        </p:spPr>
        <p:txBody>
          <a:bodyPr anchor="t" rtlCol="false" tIns="0" lIns="0" bIns="0" rIns="0">
            <a:spAutoFit/>
          </a:bodyPr>
          <a:lstStyle/>
          <a:p>
            <a:pPr algn="l">
              <a:lnSpc>
                <a:spcPts val="4454"/>
              </a:lnSpc>
              <a:spcBef>
                <a:spcPct val="0"/>
              </a:spcBef>
            </a:pPr>
            <a:r>
              <a:rPr lang="en-US" sz="3182">
                <a:solidFill>
                  <a:srgbClr val="000000"/>
                </a:solidFill>
                <a:latin typeface="TT Hoves"/>
                <a:ea typeface="TT Hoves"/>
                <a:cs typeface="TT Hoves"/>
                <a:sym typeface="TT Hoves"/>
              </a:rPr>
              <a:t>Goal: Automatically generate professional, brand-consistent responses to negative comments or queries.</a:t>
            </a:r>
          </a:p>
        </p:txBody>
      </p:sp>
      <p:sp>
        <p:nvSpPr>
          <p:cNvPr name="TextBox 12" id="12"/>
          <p:cNvSpPr txBox="true"/>
          <p:nvPr/>
        </p:nvSpPr>
        <p:spPr>
          <a:xfrm rot="0">
            <a:off x="2067984" y="5455380"/>
            <a:ext cx="11930401" cy="538300"/>
          </a:xfrm>
          <a:prstGeom prst="rect">
            <a:avLst/>
          </a:prstGeom>
        </p:spPr>
        <p:txBody>
          <a:bodyPr anchor="t" rtlCol="false" tIns="0" lIns="0" bIns="0" rIns="0">
            <a:spAutoFit/>
          </a:bodyPr>
          <a:lstStyle/>
          <a:p>
            <a:pPr algn="l">
              <a:lnSpc>
                <a:spcPts val="4454"/>
              </a:lnSpc>
              <a:spcBef>
                <a:spcPct val="0"/>
              </a:spcBef>
            </a:pPr>
            <a:r>
              <a:rPr lang="en-US" sz="3182">
                <a:solidFill>
                  <a:srgbClr val="E3613D"/>
                </a:solidFill>
                <a:latin typeface="TT Hoves"/>
                <a:ea typeface="TT Hoves"/>
                <a:cs typeface="TT Hoves"/>
                <a:sym typeface="TT Hoves"/>
              </a:rPr>
              <a:t>2-Generate solutions from ChatGPT to improve service.</a:t>
            </a:r>
          </a:p>
        </p:txBody>
      </p:sp>
      <p:sp>
        <p:nvSpPr>
          <p:cNvPr name="TextBox 13" id="13"/>
          <p:cNvSpPr txBox="true"/>
          <p:nvPr/>
        </p:nvSpPr>
        <p:spPr>
          <a:xfrm rot="0">
            <a:off x="2067984" y="6130171"/>
            <a:ext cx="11930401" cy="1100275"/>
          </a:xfrm>
          <a:prstGeom prst="rect">
            <a:avLst/>
          </a:prstGeom>
        </p:spPr>
        <p:txBody>
          <a:bodyPr anchor="t" rtlCol="false" tIns="0" lIns="0" bIns="0" rIns="0">
            <a:spAutoFit/>
          </a:bodyPr>
          <a:lstStyle/>
          <a:p>
            <a:pPr algn="l">
              <a:lnSpc>
                <a:spcPts val="4454"/>
              </a:lnSpc>
              <a:spcBef>
                <a:spcPct val="0"/>
              </a:spcBef>
            </a:pPr>
            <a:r>
              <a:rPr lang="en-US" sz="3182">
                <a:solidFill>
                  <a:srgbClr val="000000"/>
                </a:solidFill>
                <a:latin typeface="TT Hoves"/>
                <a:ea typeface="TT Hoves"/>
                <a:cs typeface="TT Hoves"/>
                <a:sym typeface="TT Hoves"/>
              </a:rPr>
              <a:t>Goal: Improving service and providing more effective and creative solutions.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6237CF"/>
        </a:solidFill>
      </p:bgPr>
    </p:bg>
    <p:spTree>
      <p:nvGrpSpPr>
        <p:cNvPr id="1" name=""/>
        <p:cNvGrpSpPr/>
        <p:nvPr/>
      </p:nvGrpSpPr>
      <p:grpSpPr>
        <a:xfrm>
          <a:off x="0" y="0"/>
          <a:ext cx="0" cy="0"/>
          <a:chOff x="0" y="0"/>
          <a:chExt cx="0" cy="0"/>
        </a:xfrm>
      </p:grpSpPr>
      <p:sp>
        <p:nvSpPr>
          <p:cNvPr name="Freeform 2" id="2"/>
          <p:cNvSpPr/>
          <p:nvPr/>
        </p:nvSpPr>
        <p:spPr>
          <a:xfrm flipH="false" flipV="false" rot="0">
            <a:off x="425683" y="188472"/>
            <a:ext cx="5487176" cy="9690378"/>
          </a:xfrm>
          <a:custGeom>
            <a:avLst/>
            <a:gdLst/>
            <a:ahLst/>
            <a:cxnLst/>
            <a:rect r="r" b="b" t="t" l="l"/>
            <a:pathLst>
              <a:path h="9690378" w="5487176">
                <a:moveTo>
                  <a:pt x="0" y="0"/>
                </a:moveTo>
                <a:lnTo>
                  <a:pt x="5487177" y="0"/>
                </a:lnTo>
                <a:lnTo>
                  <a:pt x="5487177" y="9690378"/>
                </a:lnTo>
                <a:lnTo>
                  <a:pt x="0" y="9690378"/>
                </a:lnTo>
                <a:lnTo>
                  <a:pt x="0" y="0"/>
                </a:lnTo>
                <a:close/>
              </a:path>
            </a:pathLst>
          </a:custGeom>
          <a:blipFill>
            <a:blip r:embed="rId2"/>
            <a:stretch>
              <a:fillRect l="0" t="0" r="0" b="0"/>
            </a:stretch>
          </a:blipFill>
        </p:spPr>
      </p:sp>
      <p:sp>
        <p:nvSpPr>
          <p:cNvPr name="Freeform 3" id="3"/>
          <p:cNvSpPr/>
          <p:nvPr/>
        </p:nvSpPr>
        <p:spPr>
          <a:xfrm flipH="false" flipV="false" rot="0">
            <a:off x="6397497" y="188472"/>
            <a:ext cx="5620419" cy="9690378"/>
          </a:xfrm>
          <a:custGeom>
            <a:avLst/>
            <a:gdLst/>
            <a:ahLst/>
            <a:cxnLst/>
            <a:rect r="r" b="b" t="t" l="l"/>
            <a:pathLst>
              <a:path h="9690378" w="5620419">
                <a:moveTo>
                  <a:pt x="0" y="0"/>
                </a:moveTo>
                <a:lnTo>
                  <a:pt x="5620419" y="0"/>
                </a:lnTo>
                <a:lnTo>
                  <a:pt x="5620419" y="9690378"/>
                </a:lnTo>
                <a:lnTo>
                  <a:pt x="0" y="9690378"/>
                </a:lnTo>
                <a:lnTo>
                  <a:pt x="0" y="0"/>
                </a:lnTo>
                <a:close/>
              </a:path>
            </a:pathLst>
          </a:custGeom>
          <a:blipFill>
            <a:blip r:embed="rId3"/>
            <a:stretch>
              <a:fillRect l="0" t="0" r="0" b="0"/>
            </a:stretch>
          </a:blipFill>
        </p:spPr>
      </p:sp>
      <p:sp>
        <p:nvSpPr>
          <p:cNvPr name="Freeform 4" id="4"/>
          <p:cNvSpPr/>
          <p:nvPr/>
        </p:nvSpPr>
        <p:spPr>
          <a:xfrm flipH="false" flipV="false" rot="0">
            <a:off x="12338243" y="188472"/>
            <a:ext cx="5620419" cy="9690378"/>
          </a:xfrm>
          <a:custGeom>
            <a:avLst/>
            <a:gdLst/>
            <a:ahLst/>
            <a:cxnLst/>
            <a:rect r="r" b="b" t="t" l="l"/>
            <a:pathLst>
              <a:path h="9690378" w="5620419">
                <a:moveTo>
                  <a:pt x="0" y="0"/>
                </a:moveTo>
                <a:lnTo>
                  <a:pt x="5620419" y="0"/>
                </a:lnTo>
                <a:lnTo>
                  <a:pt x="5620419" y="9690378"/>
                </a:lnTo>
                <a:lnTo>
                  <a:pt x="0" y="9690378"/>
                </a:lnTo>
                <a:lnTo>
                  <a:pt x="0" y="0"/>
                </a:lnTo>
                <a:close/>
              </a:path>
            </a:pathLst>
          </a:custGeom>
          <a:blipFill>
            <a:blip r:embed="rId4"/>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6237CF"/>
        </a:solidFill>
      </p:bgPr>
    </p:bg>
    <p:spTree>
      <p:nvGrpSpPr>
        <p:cNvPr id="1" name=""/>
        <p:cNvGrpSpPr/>
        <p:nvPr/>
      </p:nvGrpSpPr>
      <p:grpSpPr>
        <a:xfrm>
          <a:off x="0" y="0"/>
          <a:ext cx="0" cy="0"/>
          <a:chOff x="0" y="0"/>
          <a:chExt cx="0" cy="0"/>
        </a:xfrm>
      </p:grpSpPr>
      <p:sp>
        <p:nvSpPr>
          <p:cNvPr name="Freeform 2" id="2"/>
          <p:cNvSpPr/>
          <p:nvPr/>
        </p:nvSpPr>
        <p:spPr>
          <a:xfrm flipH="false" flipV="false" rot="-99393">
            <a:off x="12778890" y="1576027"/>
            <a:ext cx="4416116" cy="4511995"/>
          </a:xfrm>
          <a:custGeom>
            <a:avLst/>
            <a:gdLst/>
            <a:ahLst/>
            <a:cxnLst/>
            <a:rect r="r" b="b" t="t" l="l"/>
            <a:pathLst>
              <a:path h="4511995" w="4416116">
                <a:moveTo>
                  <a:pt x="0" y="0"/>
                </a:moveTo>
                <a:lnTo>
                  <a:pt x="4416116" y="0"/>
                </a:lnTo>
                <a:lnTo>
                  <a:pt x="4416116" y="4511995"/>
                </a:lnTo>
                <a:lnTo>
                  <a:pt x="0" y="45119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40586">
            <a:off x="5835181" y="1751536"/>
            <a:ext cx="5870432" cy="3588302"/>
          </a:xfrm>
          <a:custGeom>
            <a:avLst/>
            <a:gdLst/>
            <a:ahLst/>
            <a:cxnLst/>
            <a:rect r="r" b="b" t="t" l="l"/>
            <a:pathLst>
              <a:path h="3588302" w="5870432">
                <a:moveTo>
                  <a:pt x="0" y="0"/>
                </a:moveTo>
                <a:lnTo>
                  <a:pt x="5870432" y="0"/>
                </a:lnTo>
                <a:lnTo>
                  <a:pt x="5870432" y="3588302"/>
                </a:lnTo>
                <a:lnTo>
                  <a:pt x="0" y="35883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19276">
            <a:off x="1627019" y="1639562"/>
            <a:ext cx="2901809" cy="3774711"/>
          </a:xfrm>
          <a:custGeom>
            <a:avLst/>
            <a:gdLst/>
            <a:ahLst/>
            <a:cxnLst/>
            <a:rect r="r" b="b" t="t" l="l"/>
            <a:pathLst>
              <a:path h="3774711" w="2901809">
                <a:moveTo>
                  <a:pt x="0" y="0"/>
                </a:moveTo>
                <a:lnTo>
                  <a:pt x="2901809" y="0"/>
                </a:lnTo>
                <a:lnTo>
                  <a:pt x="2901809" y="3774710"/>
                </a:lnTo>
                <a:lnTo>
                  <a:pt x="0" y="37747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825114" y="6527673"/>
            <a:ext cx="15176842" cy="1368552"/>
          </a:xfrm>
          <a:prstGeom prst="rect">
            <a:avLst/>
          </a:prstGeom>
        </p:spPr>
        <p:txBody>
          <a:bodyPr anchor="t" rtlCol="false" tIns="0" lIns="0" bIns="0" rIns="0">
            <a:spAutoFit/>
          </a:bodyPr>
          <a:lstStyle/>
          <a:p>
            <a:pPr algn="l">
              <a:lnSpc>
                <a:spcPts val="10764"/>
              </a:lnSpc>
            </a:pPr>
            <a:r>
              <a:rPr lang="en-US" sz="9200" b="true">
                <a:solidFill>
                  <a:srgbClr val="F9F5E7"/>
                </a:solidFill>
                <a:latin typeface="Cy Grotesk Key Bold"/>
                <a:ea typeface="Cy Grotesk Key Bold"/>
                <a:cs typeface="Cy Grotesk Key Bold"/>
                <a:sym typeface="Cy Grotesk Key Bold"/>
              </a:rPr>
              <a:t>Thank you for listening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372951" y="1164507"/>
            <a:ext cx="4562876" cy="8093793"/>
          </a:xfrm>
          <a:custGeom>
            <a:avLst/>
            <a:gdLst/>
            <a:ahLst/>
            <a:cxnLst/>
            <a:rect r="r" b="b" t="t" l="l"/>
            <a:pathLst>
              <a:path h="8093793" w="4562876">
                <a:moveTo>
                  <a:pt x="0" y="0"/>
                </a:moveTo>
                <a:lnTo>
                  <a:pt x="4562876" y="0"/>
                </a:lnTo>
                <a:lnTo>
                  <a:pt x="4562876" y="8093793"/>
                </a:lnTo>
                <a:lnTo>
                  <a:pt x="0" y="80937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8030026" y="4303380"/>
            <a:ext cx="8775071" cy="4132381"/>
            <a:chOff x="0" y="0"/>
            <a:chExt cx="2206283" cy="1038989"/>
          </a:xfrm>
        </p:grpSpPr>
        <p:sp>
          <p:nvSpPr>
            <p:cNvPr name="Freeform 5" id="5"/>
            <p:cNvSpPr/>
            <p:nvPr/>
          </p:nvSpPr>
          <p:spPr>
            <a:xfrm flipH="false" flipV="false" rot="0">
              <a:off x="0" y="0"/>
              <a:ext cx="2206283" cy="1038989"/>
            </a:xfrm>
            <a:custGeom>
              <a:avLst/>
              <a:gdLst/>
              <a:ahLst/>
              <a:cxnLst/>
              <a:rect r="r" b="b" t="t" l="l"/>
              <a:pathLst>
                <a:path h="1038989" w="2206283">
                  <a:moveTo>
                    <a:pt x="44995" y="0"/>
                  </a:moveTo>
                  <a:lnTo>
                    <a:pt x="2161288" y="0"/>
                  </a:lnTo>
                  <a:cubicBezTo>
                    <a:pt x="2186138" y="0"/>
                    <a:pt x="2206283" y="20145"/>
                    <a:pt x="2206283" y="44995"/>
                  </a:cubicBezTo>
                  <a:lnTo>
                    <a:pt x="2206283" y="993994"/>
                  </a:lnTo>
                  <a:cubicBezTo>
                    <a:pt x="2206283" y="1005927"/>
                    <a:pt x="2201543" y="1017372"/>
                    <a:pt x="2193105" y="1025810"/>
                  </a:cubicBezTo>
                  <a:cubicBezTo>
                    <a:pt x="2184666" y="1034248"/>
                    <a:pt x="2173221" y="1038989"/>
                    <a:pt x="2161288" y="1038989"/>
                  </a:cubicBezTo>
                  <a:lnTo>
                    <a:pt x="44995" y="1038989"/>
                  </a:lnTo>
                  <a:cubicBezTo>
                    <a:pt x="33062" y="1038989"/>
                    <a:pt x="21617" y="1034248"/>
                    <a:pt x="13179" y="1025810"/>
                  </a:cubicBezTo>
                  <a:cubicBezTo>
                    <a:pt x="4741" y="1017372"/>
                    <a:pt x="0" y="1005927"/>
                    <a:pt x="0" y="993994"/>
                  </a:cubicBezTo>
                  <a:lnTo>
                    <a:pt x="0" y="44995"/>
                  </a:lnTo>
                  <a:cubicBezTo>
                    <a:pt x="0" y="33062"/>
                    <a:pt x="4741" y="21617"/>
                    <a:pt x="13179" y="13179"/>
                  </a:cubicBezTo>
                  <a:cubicBezTo>
                    <a:pt x="21617" y="4741"/>
                    <a:pt x="33062" y="0"/>
                    <a:pt x="44995" y="0"/>
                  </a:cubicBezTo>
                  <a:close/>
                </a:path>
              </a:pathLst>
            </a:custGeom>
            <a:solidFill>
              <a:srgbClr val="FFFFFF"/>
            </a:solidFill>
            <a:ln w="28575" cap="rnd">
              <a:solidFill>
                <a:srgbClr val="000000"/>
              </a:solidFill>
              <a:prstDash val="solid"/>
              <a:round/>
            </a:ln>
          </p:spPr>
        </p:sp>
        <p:sp>
          <p:nvSpPr>
            <p:cNvPr name="TextBox 6" id="6"/>
            <p:cNvSpPr txBox="true"/>
            <p:nvPr/>
          </p:nvSpPr>
          <p:spPr>
            <a:xfrm>
              <a:off x="0" y="0"/>
              <a:ext cx="2206283" cy="1038989"/>
            </a:xfrm>
            <a:prstGeom prst="rect">
              <a:avLst/>
            </a:prstGeom>
          </p:spPr>
          <p:txBody>
            <a:bodyPr anchor="ctr" rtlCol="false" tIns="50800" lIns="50800" bIns="50800" rIns="50800"/>
            <a:lstStyle/>
            <a:p>
              <a:pPr algn="ctr">
                <a:lnSpc>
                  <a:spcPts val="2851"/>
                </a:lnSpc>
              </a:pPr>
            </a:p>
          </p:txBody>
        </p:sp>
      </p:grpSp>
      <p:sp>
        <p:nvSpPr>
          <p:cNvPr name="TextBox 7" id="7"/>
          <p:cNvSpPr txBox="true"/>
          <p:nvPr/>
        </p:nvSpPr>
        <p:spPr>
          <a:xfrm rot="0">
            <a:off x="8142448" y="1851239"/>
            <a:ext cx="6752453" cy="1686222"/>
          </a:xfrm>
          <a:prstGeom prst="rect">
            <a:avLst/>
          </a:prstGeom>
        </p:spPr>
        <p:txBody>
          <a:bodyPr anchor="t" rtlCol="false" tIns="0" lIns="0" bIns="0" rIns="0">
            <a:spAutoFit/>
          </a:bodyPr>
          <a:lstStyle/>
          <a:p>
            <a:pPr algn="l">
              <a:lnSpc>
                <a:spcPts val="13351"/>
              </a:lnSpc>
            </a:pPr>
            <a:r>
              <a:rPr lang="en-US" sz="11125" b="true">
                <a:solidFill>
                  <a:srgbClr val="E3613D"/>
                </a:solidFill>
                <a:latin typeface="Cy Grotesk Key Bold"/>
                <a:ea typeface="Cy Grotesk Key Bold"/>
                <a:cs typeface="Cy Grotesk Key Bold"/>
                <a:sym typeface="Cy Grotesk Key Bold"/>
              </a:rPr>
              <a:t>Agenda</a:t>
            </a:r>
          </a:p>
        </p:txBody>
      </p:sp>
      <p:sp>
        <p:nvSpPr>
          <p:cNvPr name="Freeform 8" id="8"/>
          <p:cNvSpPr/>
          <p:nvPr/>
        </p:nvSpPr>
        <p:spPr>
          <a:xfrm flipH="false" flipV="false" rot="-546016">
            <a:off x="14262404" y="1250851"/>
            <a:ext cx="3057772" cy="3124161"/>
          </a:xfrm>
          <a:custGeom>
            <a:avLst/>
            <a:gdLst/>
            <a:ahLst/>
            <a:cxnLst/>
            <a:rect r="r" b="b" t="t" l="l"/>
            <a:pathLst>
              <a:path h="3124161" w="3057772">
                <a:moveTo>
                  <a:pt x="0" y="0"/>
                </a:moveTo>
                <a:lnTo>
                  <a:pt x="3057773" y="0"/>
                </a:lnTo>
                <a:lnTo>
                  <a:pt x="3057773" y="3124161"/>
                </a:lnTo>
                <a:lnTo>
                  <a:pt x="0" y="31241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737169" y="4885485"/>
            <a:ext cx="361060" cy="361060"/>
          </a:xfrm>
          <a:custGeom>
            <a:avLst/>
            <a:gdLst/>
            <a:ahLst/>
            <a:cxnLst/>
            <a:rect r="r" b="b" t="t" l="l"/>
            <a:pathLst>
              <a:path h="361060" w="361060">
                <a:moveTo>
                  <a:pt x="0" y="0"/>
                </a:moveTo>
                <a:lnTo>
                  <a:pt x="361060" y="0"/>
                </a:lnTo>
                <a:lnTo>
                  <a:pt x="361060" y="361060"/>
                </a:lnTo>
                <a:lnTo>
                  <a:pt x="0" y="3610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2641288" y="4850344"/>
            <a:ext cx="361060" cy="361060"/>
          </a:xfrm>
          <a:custGeom>
            <a:avLst/>
            <a:gdLst/>
            <a:ahLst/>
            <a:cxnLst/>
            <a:rect r="r" b="b" t="t" l="l"/>
            <a:pathLst>
              <a:path h="361060" w="361060">
                <a:moveTo>
                  <a:pt x="0" y="0"/>
                </a:moveTo>
                <a:lnTo>
                  <a:pt x="361060" y="0"/>
                </a:lnTo>
                <a:lnTo>
                  <a:pt x="361060" y="361060"/>
                </a:lnTo>
                <a:lnTo>
                  <a:pt x="0" y="3610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9355181" y="4783213"/>
            <a:ext cx="2359128" cy="517978"/>
          </a:xfrm>
          <a:prstGeom prst="rect">
            <a:avLst/>
          </a:prstGeom>
        </p:spPr>
        <p:txBody>
          <a:bodyPr anchor="t" rtlCol="false" tIns="0" lIns="0" bIns="0" rIns="0">
            <a:spAutoFit/>
          </a:bodyPr>
          <a:lstStyle/>
          <a:p>
            <a:pPr algn="l">
              <a:lnSpc>
                <a:spcPts val="4358"/>
              </a:lnSpc>
            </a:pPr>
            <a:r>
              <a:rPr lang="en-US" sz="3113">
                <a:solidFill>
                  <a:srgbClr val="000000"/>
                </a:solidFill>
                <a:latin typeface="TT Hoves"/>
                <a:ea typeface="TT Hoves"/>
                <a:cs typeface="TT Hoves"/>
                <a:sym typeface="TT Hoves"/>
              </a:rPr>
              <a:t>Our Team</a:t>
            </a:r>
          </a:p>
        </p:txBody>
      </p:sp>
      <p:sp>
        <p:nvSpPr>
          <p:cNvPr name="TextBox 12" id="12"/>
          <p:cNvSpPr txBox="true"/>
          <p:nvPr/>
        </p:nvSpPr>
        <p:spPr>
          <a:xfrm rot="0">
            <a:off x="13122113" y="4792738"/>
            <a:ext cx="3545575" cy="445439"/>
          </a:xfrm>
          <a:prstGeom prst="rect">
            <a:avLst/>
          </a:prstGeom>
        </p:spPr>
        <p:txBody>
          <a:bodyPr anchor="t" rtlCol="false" tIns="0" lIns="0" bIns="0" rIns="0">
            <a:spAutoFit/>
          </a:bodyPr>
          <a:lstStyle/>
          <a:p>
            <a:pPr algn="l">
              <a:lnSpc>
                <a:spcPts val="3798"/>
              </a:lnSpc>
            </a:pPr>
            <a:r>
              <a:rPr lang="en-US" sz="2713">
                <a:solidFill>
                  <a:srgbClr val="000000"/>
                </a:solidFill>
                <a:latin typeface="TT Hoves"/>
                <a:ea typeface="TT Hoves"/>
                <a:cs typeface="TT Hoves"/>
                <a:sym typeface="TT Hoves"/>
              </a:rPr>
              <a:t>Advanced Techniques</a:t>
            </a:r>
          </a:p>
        </p:txBody>
      </p:sp>
      <p:sp>
        <p:nvSpPr>
          <p:cNvPr name="Freeform 13" id="13"/>
          <p:cNvSpPr/>
          <p:nvPr/>
        </p:nvSpPr>
        <p:spPr>
          <a:xfrm flipH="false" flipV="false" rot="0">
            <a:off x="8737169" y="5754522"/>
            <a:ext cx="361060" cy="361060"/>
          </a:xfrm>
          <a:custGeom>
            <a:avLst/>
            <a:gdLst/>
            <a:ahLst/>
            <a:cxnLst/>
            <a:rect r="r" b="b" t="t" l="l"/>
            <a:pathLst>
              <a:path h="361060" w="361060">
                <a:moveTo>
                  <a:pt x="0" y="0"/>
                </a:moveTo>
                <a:lnTo>
                  <a:pt x="361060" y="0"/>
                </a:lnTo>
                <a:lnTo>
                  <a:pt x="361060" y="361060"/>
                </a:lnTo>
                <a:lnTo>
                  <a:pt x="0" y="3610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2641288" y="5754522"/>
            <a:ext cx="361060" cy="361060"/>
          </a:xfrm>
          <a:custGeom>
            <a:avLst/>
            <a:gdLst/>
            <a:ahLst/>
            <a:cxnLst/>
            <a:rect r="r" b="b" t="t" l="l"/>
            <a:pathLst>
              <a:path h="361060" w="361060">
                <a:moveTo>
                  <a:pt x="0" y="0"/>
                </a:moveTo>
                <a:lnTo>
                  <a:pt x="361060" y="0"/>
                </a:lnTo>
                <a:lnTo>
                  <a:pt x="361060" y="361060"/>
                </a:lnTo>
                <a:lnTo>
                  <a:pt x="0" y="3610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9355181" y="5652250"/>
            <a:ext cx="2359128" cy="517978"/>
          </a:xfrm>
          <a:prstGeom prst="rect">
            <a:avLst/>
          </a:prstGeom>
        </p:spPr>
        <p:txBody>
          <a:bodyPr anchor="t" rtlCol="false" tIns="0" lIns="0" bIns="0" rIns="0">
            <a:spAutoFit/>
          </a:bodyPr>
          <a:lstStyle/>
          <a:p>
            <a:pPr algn="l">
              <a:lnSpc>
                <a:spcPts val="4358"/>
              </a:lnSpc>
            </a:pPr>
            <a:r>
              <a:rPr lang="en-US" sz="3113">
                <a:solidFill>
                  <a:srgbClr val="000000"/>
                </a:solidFill>
                <a:latin typeface="TT Hoves"/>
                <a:ea typeface="TT Hoves"/>
                <a:cs typeface="TT Hoves"/>
                <a:sym typeface="TT Hoves"/>
              </a:rPr>
              <a:t>Definition</a:t>
            </a:r>
          </a:p>
        </p:txBody>
      </p:sp>
      <p:sp>
        <p:nvSpPr>
          <p:cNvPr name="TextBox 16" id="16"/>
          <p:cNvSpPr txBox="true"/>
          <p:nvPr/>
        </p:nvSpPr>
        <p:spPr>
          <a:xfrm rot="0">
            <a:off x="13122113" y="5591495"/>
            <a:ext cx="3166341" cy="506042"/>
          </a:xfrm>
          <a:prstGeom prst="rect">
            <a:avLst/>
          </a:prstGeom>
        </p:spPr>
        <p:txBody>
          <a:bodyPr anchor="t" rtlCol="false" tIns="0" lIns="0" bIns="0" rIns="0">
            <a:spAutoFit/>
          </a:bodyPr>
          <a:lstStyle/>
          <a:p>
            <a:pPr algn="l">
              <a:lnSpc>
                <a:spcPts val="4132"/>
              </a:lnSpc>
            </a:pPr>
            <a:r>
              <a:rPr lang="en-US" sz="2952">
                <a:solidFill>
                  <a:srgbClr val="000000"/>
                </a:solidFill>
                <a:latin typeface="TT Hoves"/>
                <a:ea typeface="TT Hoves"/>
                <a:cs typeface="TT Hoves"/>
                <a:sym typeface="TT Hoves"/>
              </a:rPr>
              <a:t>MLOps </a:t>
            </a:r>
          </a:p>
        </p:txBody>
      </p:sp>
      <p:sp>
        <p:nvSpPr>
          <p:cNvPr name="Freeform 17" id="17"/>
          <p:cNvSpPr/>
          <p:nvPr/>
        </p:nvSpPr>
        <p:spPr>
          <a:xfrm flipH="false" flipV="false" rot="0">
            <a:off x="8737169" y="6619835"/>
            <a:ext cx="361060" cy="361060"/>
          </a:xfrm>
          <a:custGeom>
            <a:avLst/>
            <a:gdLst/>
            <a:ahLst/>
            <a:cxnLst/>
            <a:rect r="r" b="b" t="t" l="l"/>
            <a:pathLst>
              <a:path h="361060" w="361060">
                <a:moveTo>
                  <a:pt x="0" y="0"/>
                </a:moveTo>
                <a:lnTo>
                  <a:pt x="361060" y="0"/>
                </a:lnTo>
                <a:lnTo>
                  <a:pt x="361060" y="361060"/>
                </a:lnTo>
                <a:lnTo>
                  <a:pt x="0" y="3610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2641288" y="6619835"/>
            <a:ext cx="361060" cy="361060"/>
          </a:xfrm>
          <a:custGeom>
            <a:avLst/>
            <a:gdLst/>
            <a:ahLst/>
            <a:cxnLst/>
            <a:rect r="r" b="b" t="t" l="l"/>
            <a:pathLst>
              <a:path h="361060" w="361060">
                <a:moveTo>
                  <a:pt x="0" y="0"/>
                </a:moveTo>
                <a:lnTo>
                  <a:pt x="361060" y="0"/>
                </a:lnTo>
                <a:lnTo>
                  <a:pt x="361060" y="361060"/>
                </a:lnTo>
                <a:lnTo>
                  <a:pt x="0" y="3610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9355181" y="7390324"/>
            <a:ext cx="6057022" cy="517978"/>
          </a:xfrm>
          <a:prstGeom prst="rect">
            <a:avLst/>
          </a:prstGeom>
        </p:spPr>
        <p:txBody>
          <a:bodyPr anchor="t" rtlCol="false" tIns="0" lIns="0" bIns="0" rIns="0">
            <a:spAutoFit/>
          </a:bodyPr>
          <a:lstStyle/>
          <a:p>
            <a:pPr algn="l">
              <a:lnSpc>
                <a:spcPts val="4358"/>
              </a:lnSpc>
            </a:pPr>
            <a:r>
              <a:rPr lang="en-US" sz="3113">
                <a:solidFill>
                  <a:srgbClr val="000000"/>
                </a:solidFill>
                <a:latin typeface="TT Hoves"/>
                <a:ea typeface="TT Hoves"/>
                <a:cs typeface="TT Hoves"/>
                <a:sym typeface="TT Hoves"/>
              </a:rPr>
              <a:t>Data science &amp; Machin learning</a:t>
            </a:r>
          </a:p>
        </p:txBody>
      </p:sp>
      <p:sp>
        <p:nvSpPr>
          <p:cNvPr name="Freeform 20" id="20"/>
          <p:cNvSpPr/>
          <p:nvPr/>
        </p:nvSpPr>
        <p:spPr>
          <a:xfrm flipH="false" flipV="false" rot="0">
            <a:off x="8737169" y="7488872"/>
            <a:ext cx="361060" cy="361060"/>
          </a:xfrm>
          <a:custGeom>
            <a:avLst/>
            <a:gdLst/>
            <a:ahLst/>
            <a:cxnLst/>
            <a:rect r="r" b="b" t="t" l="l"/>
            <a:pathLst>
              <a:path h="361060" w="361060">
                <a:moveTo>
                  <a:pt x="0" y="0"/>
                </a:moveTo>
                <a:lnTo>
                  <a:pt x="361060" y="0"/>
                </a:lnTo>
                <a:lnTo>
                  <a:pt x="361060" y="361060"/>
                </a:lnTo>
                <a:lnTo>
                  <a:pt x="0" y="3610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1" id="21"/>
          <p:cNvSpPr txBox="true"/>
          <p:nvPr/>
        </p:nvSpPr>
        <p:spPr>
          <a:xfrm rot="0">
            <a:off x="9355181" y="6462917"/>
            <a:ext cx="2769647" cy="517978"/>
          </a:xfrm>
          <a:prstGeom prst="rect">
            <a:avLst/>
          </a:prstGeom>
        </p:spPr>
        <p:txBody>
          <a:bodyPr anchor="t" rtlCol="false" tIns="0" lIns="0" bIns="0" rIns="0">
            <a:spAutoFit/>
          </a:bodyPr>
          <a:lstStyle/>
          <a:p>
            <a:pPr algn="l">
              <a:lnSpc>
                <a:spcPts val="4358"/>
              </a:lnSpc>
            </a:pPr>
            <a:r>
              <a:rPr lang="en-US" sz="3113">
                <a:solidFill>
                  <a:srgbClr val="000000"/>
                </a:solidFill>
                <a:latin typeface="TT Hoves"/>
                <a:ea typeface="TT Hoves"/>
                <a:cs typeface="TT Hoves"/>
                <a:sym typeface="TT Hoves"/>
              </a:rPr>
              <a:t>Preprocessing</a:t>
            </a:r>
          </a:p>
        </p:txBody>
      </p:sp>
      <p:sp>
        <p:nvSpPr>
          <p:cNvPr name="TextBox 22" id="22"/>
          <p:cNvSpPr txBox="true"/>
          <p:nvPr/>
        </p:nvSpPr>
        <p:spPr>
          <a:xfrm rot="0">
            <a:off x="13122113" y="6532883"/>
            <a:ext cx="3347453" cy="491928"/>
          </a:xfrm>
          <a:prstGeom prst="rect">
            <a:avLst/>
          </a:prstGeom>
        </p:spPr>
        <p:txBody>
          <a:bodyPr anchor="t" rtlCol="false" tIns="0" lIns="0" bIns="0" rIns="0">
            <a:spAutoFit/>
          </a:bodyPr>
          <a:lstStyle/>
          <a:p>
            <a:pPr algn="l">
              <a:lnSpc>
                <a:spcPts val="4002"/>
              </a:lnSpc>
            </a:pPr>
            <a:r>
              <a:rPr lang="en-US" sz="2859">
                <a:solidFill>
                  <a:srgbClr val="000000"/>
                </a:solidFill>
                <a:latin typeface="TT Hoves"/>
                <a:ea typeface="TT Hoves"/>
                <a:cs typeface="TT Hoves"/>
                <a:sym typeface="TT Hoves"/>
              </a:rPr>
              <a:t>Assistant chat GPT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699940" y="1981776"/>
            <a:ext cx="14857621" cy="7556088"/>
            <a:chOff x="0" y="0"/>
            <a:chExt cx="3725868" cy="1894851"/>
          </a:xfrm>
        </p:grpSpPr>
        <p:sp>
          <p:nvSpPr>
            <p:cNvPr name="Freeform 4" id="4"/>
            <p:cNvSpPr/>
            <p:nvPr/>
          </p:nvSpPr>
          <p:spPr>
            <a:xfrm flipH="false" flipV="false" rot="0">
              <a:off x="0" y="0"/>
              <a:ext cx="3725868" cy="1894851"/>
            </a:xfrm>
            <a:custGeom>
              <a:avLst/>
              <a:gdLst/>
              <a:ahLst/>
              <a:cxnLst/>
              <a:rect r="r" b="b" t="t" l="l"/>
              <a:pathLst>
                <a:path h="1894851" w="3725868">
                  <a:moveTo>
                    <a:pt x="26575" y="0"/>
                  </a:moveTo>
                  <a:lnTo>
                    <a:pt x="3699293" y="0"/>
                  </a:lnTo>
                  <a:cubicBezTo>
                    <a:pt x="3713969" y="0"/>
                    <a:pt x="3725868" y="11898"/>
                    <a:pt x="3725868" y="26575"/>
                  </a:cubicBezTo>
                  <a:lnTo>
                    <a:pt x="3725868" y="1868277"/>
                  </a:lnTo>
                  <a:cubicBezTo>
                    <a:pt x="3725868" y="1882953"/>
                    <a:pt x="3713969" y="1894851"/>
                    <a:pt x="3699293" y="1894851"/>
                  </a:cubicBezTo>
                  <a:lnTo>
                    <a:pt x="26575" y="1894851"/>
                  </a:lnTo>
                  <a:cubicBezTo>
                    <a:pt x="11898" y="1894851"/>
                    <a:pt x="0" y="1882953"/>
                    <a:pt x="0" y="1868277"/>
                  </a:cubicBezTo>
                  <a:lnTo>
                    <a:pt x="0" y="26575"/>
                  </a:lnTo>
                  <a:cubicBezTo>
                    <a:pt x="0" y="11898"/>
                    <a:pt x="11898" y="0"/>
                    <a:pt x="26575" y="0"/>
                  </a:cubicBezTo>
                  <a:close/>
                </a:path>
              </a:pathLst>
            </a:custGeom>
            <a:solidFill>
              <a:srgbClr val="F0BA40"/>
            </a:solidFill>
            <a:ln w="38100" cap="rnd">
              <a:solidFill>
                <a:srgbClr val="243037"/>
              </a:solidFill>
              <a:prstDash val="solid"/>
              <a:round/>
            </a:ln>
          </p:spPr>
        </p:sp>
        <p:sp>
          <p:nvSpPr>
            <p:cNvPr name="TextBox 5" id="5"/>
            <p:cNvSpPr txBox="true"/>
            <p:nvPr/>
          </p:nvSpPr>
          <p:spPr>
            <a:xfrm>
              <a:off x="0" y="-38100"/>
              <a:ext cx="3725868" cy="1932951"/>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445468">
            <a:off x="-794631" y="355490"/>
            <a:ext cx="5309419" cy="4114800"/>
          </a:xfrm>
          <a:custGeom>
            <a:avLst/>
            <a:gdLst/>
            <a:ahLst/>
            <a:cxnLst/>
            <a:rect r="r" b="b" t="t" l="l"/>
            <a:pathLst>
              <a:path h="4114800" w="5309419">
                <a:moveTo>
                  <a:pt x="0" y="0"/>
                </a:moveTo>
                <a:lnTo>
                  <a:pt x="5309419" y="0"/>
                </a:lnTo>
                <a:lnTo>
                  <a:pt x="530941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167984">
            <a:off x="15151769" y="4927129"/>
            <a:ext cx="5453480" cy="3585663"/>
          </a:xfrm>
          <a:custGeom>
            <a:avLst/>
            <a:gdLst/>
            <a:ahLst/>
            <a:cxnLst/>
            <a:rect r="r" b="b" t="t" l="l"/>
            <a:pathLst>
              <a:path h="3585663" w="5453480">
                <a:moveTo>
                  <a:pt x="5453480" y="0"/>
                </a:moveTo>
                <a:lnTo>
                  <a:pt x="0" y="0"/>
                </a:lnTo>
                <a:lnTo>
                  <a:pt x="0" y="3585663"/>
                </a:lnTo>
                <a:lnTo>
                  <a:pt x="5453480" y="3585663"/>
                </a:lnTo>
                <a:lnTo>
                  <a:pt x="545348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181464" y="4738931"/>
            <a:ext cx="13152105" cy="2790194"/>
          </a:xfrm>
          <a:prstGeom prst="rect">
            <a:avLst/>
          </a:prstGeom>
        </p:spPr>
        <p:txBody>
          <a:bodyPr anchor="t" rtlCol="false" tIns="0" lIns="0" bIns="0" rIns="0">
            <a:spAutoFit/>
          </a:bodyPr>
          <a:lstStyle/>
          <a:p>
            <a:pPr algn="l">
              <a:lnSpc>
                <a:spcPts val="3709"/>
              </a:lnSpc>
            </a:pPr>
            <a:r>
              <a:rPr lang="en-US" sz="2649" b="true">
                <a:solidFill>
                  <a:srgbClr val="243037"/>
                </a:solidFill>
                <a:latin typeface="TT Hoves Bold"/>
                <a:ea typeface="TT Hoves Bold"/>
                <a:cs typeface="TT Hoves Bold"/>
                <a:sym typeface="TT Hoves Bold"/>
              </a:rPr>
              <a:t>Customer sentiment analysis uncovers the emotions behind customer interactions. Using techniques like natural language processing (NLP) and machine learning, it analyzes feedback from reviews, social media, and surveys. This helps businesses address issues, improve products, and build customer loyalty, turning feedback into valuable insights that drive growth and satisfaction.</a:t>
            </a:r>
          </a:p>
        </p:txBody>
      </p:sp>
      <p:sp>
        <p:nvSpPr>
          <p:cNvPr name="TextBox 9" id="9"/>
          <p:cNvSpPr txBox="true"/>
          <p:nvPr/>
        </p:nvSpPr>
        <p:spPr>
          <a:xfrm rot="0">
            <a:off x="5372888" y="2460678"/>
            <a:ext cx="7511724" cy="1387373"/>
          </a:xfrm>
          <a:prstGeom prst="rect">
            <a:avLst/>
          </a:prstGeom>
        </p:spPr>
        <p:txBody>
          <a:bodyPr anchor="t" rtlCol="false" tIns="0" lIns="0" bIns="0" rIns="0">
            <a:spAutoFit/>
          </a:bodyPr>
          <a:lstStyle/>
          <a:p>
            <a:pPr algn="ctr">
              <a:lnSpc>
                <a:spcPts val="10925"/>
              </a:lnSpc>
            </a:pPr>
            <a:r>
              <a:rPr lang="en-US" sz="9104" b="true">
                <a:solidFill>
                  <a:srgbClr val="243037"/>
                </a:solidFill>
                <a:latin typeface="Cy Grotesk Key Bold"/>
                <a:ea typeface="Cy Grotesk Key Bold"/>
                <a:cs typeface="Cy Grotesk Key Bold"/>
                <a:sym typeface="Cy Grotesk Key Bold"/>
              </a:rPr>
              <a:t>Definition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3881546" y="418049"/>
            <a:ext cx="5758626" cy="4114800"/>
          </a:xfrm>
          <a:custGeom>
            <a:avLst/>
            <a:gdLst/>
            <a:ahLst/>
            <a:cxnLst/>
            <a:rect r="r" b="b" t="t" l="l"/>
            <a:pathLst>
              <a:path h="4114800" w="5758626">
                <a:moveTo>
                  <a:pt x="0" y="0"/>
                </a:moveTo>
                <a:lnTo>
                  <a:pt x="5758626" y="0"/>
                </a:lnTo>
                <a:lnTo>
                  <a:pt x="575862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405233" y="2542121"/>
            <a:ext cx="11999060" cy="890084"/>
            <a:chOff x="0" y="0"/>
            <a:chExt cx="3158255" cy="234278"/>
          </a:xfrm>
        </p:grpSpPr>
        <p:sp>
          <p:nvSpPr>
            <p:cNvPr name="Freeform 5" id="5"/>
            <p:cNvSpPr/>
            <p:nvPr/>
          </p:nvSpPr>
          <p:spPr>
            <a:xfrm flipH="false" flipV="false" rot="0">
              <a:off x="0" y="0"/>
              <a:ext cx="3158255" cy="234278"/>
            </a:xfrm>
            <a:custGeom>
              <a:avLst/>
              <a:gdLst/>
              <a:ahLst/>
              <a:cxnLst/>
              <a:rect r="r" b="b" t="t" l="l"/>
              <a:pathLst>
                <a:path h="234278" w="3158255">
                  <a:moveTo>
                    <a:pt x="23873" y="0"/>
                  </a:moveTo>
                  <a:lnTo>
                    <a:pt x="3134382" y="0"/>
                  </a:lnTo>
                  <a:cubicBezTo>
                    <a:pt x="3140714" y="0"/>
                    <a:pt x="3146786" y="2515"/>
                    <a:pt x="3151263" y="6992"/>
                  </a:cubicBezTo>
                  <a:cubicBezTo>
                    <a:pt x="3155740" y="11469"/>
                    <a:pt x="3158255" y="17541"/>
                    <a:pt x="3158255" y="23873"/>
                  </a:cubicBezTo>
                  <a:lnTo>
                    <a:pt x="3158255" y="210405"/>
                  </a:lnTo>
                  <a:cubicBezTo>
                    <a:pt x="3158255" y="223589"/>
                    <a:pt x="3147567" y="234278"/>
                    <a:pt x="3134382" y="234278"/>
                  </a:cubicBezTo>
                  <a:lnTo>
                    <a:pt x="23873" y="234278"/>
                  </a:lnTo>
                  <a:cubicBezTo>
                    <a:pt x="17541" y="234278"/>
                    <a:pt x="11469" y="231763"/>
                    <a:pt x="6992" y="227285"/>
                  </a:cubicBezTo>
                  <a:cubicBezTo>
                    <a:pt x="2515" y="222808"/>
                    <a:pt x="0" y="216736"/>
                    <a:pt x="0" y="210405"/>
                  </a:cubicBezTo>
                  <a:lnTo>
                    <a:pt x="0" y="23873"/>
                  </a:lnTo>
                  <a:cubicBezTo>
                    <a:pt x="0" y="17541"/>
                    <a:pt x="2515" y="11469"/>
                    <a:pt x="6992" y="6992"/>
                  </a:cubicBezTo>
                  <a:cubicBezTo>
                    <a:pt x="11469" y="2515"/>
                    <a:pt x="17541" y="0"/>
                    <a:pt x="23873" y="0"/>
                  </a:cubicBezTo>
                  <a:close/>
                </a:path>
              </a:pathLst>
            </a:custGeom>
            <a:solidFill>
              <a:srgbClr val="E3613D"/>
            </a:solidFill>
            <a:ln w="38100" cap="rnd">
              <a:solidFill>
                <a:srgbClr val="243037"/>
              </a:solidFill>
              <a:prstDash val="solid"/>
              <a:round/>
            </a:ln>
          </p:spPr>
        </p:sp>
        <p:sp>
          <p:nvSpPr>
            <p:cNvPr name="TextBox 6" id="6"/>
            <p:cNvSpPr txBox="true"/>
            <p:nvPr/>
          </p:nvSpPr>
          <p:spPr>
            <a:xfrm>
              <a:off x="0" y="-38100"/>
              <a:ext cx="3158255" cy="272378"/>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367959" y="5863615"/>
            <a:ext cx="5772579" cy="596900"/>
          </a:xfrm>
          <a:prstGeom prst="rect">
            <a:avLst/>
          </a:prstGeom>
        </p:spPr>
        <p:txBody>
          <a:bodyPr anchor="t" rtlCol="false" tIns="0" lIns="0" bIns="0" rIns="0">
            <a:spAutoFit/>
          </a:bodyPr>
          <a:lstStyle/>
          <a:p>
            <a:pPr algn="l" marL="755651" indent="-377825" lvl="1">
              <a:lnSpc>
                <a:spcPts val="4900"/>
              </a:lnSpc>
              <a:buFont typeface="Arial"/>
              <a:buChar char="•"/>
            </a:pPr>
            <a:r>
              <a:rPr lang="en-US" b="true" sz="3500">
                <a:solidFill>
                  <a:srgbClr val="542BBB"/>
                </a:solidFill>
                <a:latin typeface="TT Hoves Bold"/>
                <a:ea typeface="TT Hoves Bold"/>
                <a:cs typeface="TT Hoves Bold"/>
                <a:sym typeface="TT Hoves Bold"/>
              </a:rPr>
              <a:t>1. Text Cleaning</a:t>
            </a:r>
          </a:p>
        </p:txBody>
      </p:sp>
      <p:sp>
        <p:nvSpPr>
          <p:cNvPr name="TextBox 8" id="8"/>
          <p:cNvSpPr txBox="true"/>
          <p:nvPr/>
        </p:nvSpPr>
        <p:spPr>
          <a:xfrm rot="0">
            <a:off x="1367959" y="8661400"/>
            <a:ext cx="7269763" cy="596900"/>
          </a:xfrm>
          <a:prstGeom prst="rect">
            <a:avLst/>
          </a:prstGeom>
        </p:spPr>
        <p:txBody>
          <a:bodyPr anchor="t" rtlCol="false" tIns="0" lIns="0" bIns="0" rIns="0">
            <a:spAutoFit/>
          </a:bodyPr>
          <a:lstStyle/>
          <a:p>
            <a:pPr algn="l" marL="755651" indent="-377825" lvl="1">
              <a:lnSpc>
                <a:spcPts val="4900"/>
              </a:lnSpc>
              <a:buFont typeface="Arial"/>
              <a:buChar char="•"/>
            </a:pPr>
            <a:r>
              <a:rPr lang="en-US" b="true" sz="3500">
                <a:solidFill>
                  <a:srgbClr val="E3613D"/>
                </a:solidFill>
                <a:latin typeface="TT Hoves Bold"/>
                <a:ea typeface="TT Hoves Bold"/>
                <a:cs typeface="TT Hoves Bold"/>
                <a:sym typeface="TT Hoves Bold"/>
              </a:rPr>
              <a:t>4.Remove Stop-words</a:t>
            </a:r>
          </a:p>
        </p:txBody>
      </p:sp>
      <p:sp>
        <p:nvSpPr>
          <p:cNvPr name="TextBox 9" id="9"/>
          <p:cNvSpPr txBox="true"/>
          <p:nvPr/>
        </p:nvSpPr>
        <p:spPr>
          <a:xfrm rot="0">
            <a:off x="5976692" y="1028700"/>
            <a:ext cx="6856142" cy="1171575"/>
          </a:xfrm>
          <a:prstGeom prst="rect">
            <a:avLst/>
          </a:prstGeom>
        </p:spPr>
        <p:txBody>
          <a:bodyPr anchor="t" rtlCol="false" tIns="0" lIns="0" bIns="0" rIns="0">
            <a:spAutoFit/>
          </a:bodyPr>
          <a:lstStyle/>
          <a:p>
            <a:pPr algn="ctr" marL="0" indent="0" lvl="0">
              <a:lnSpc>
                <a:spcPts val="9295"/>
              </a:lnSpc>
              <a:spcBef>
                <a:spcPct val="0"/>
              </a:spcBef>
            </a:pPr>
            <a:r>
              <a:rPr lang="en-US" b="true" sz="7746">
                <a:solidFill>
                  <a:srgbClr val="E3613D"/>
                </a:solidFill>
                <a:latin typeface="Cy Grotesk Key Bold"/>
                <a:ea typeface="Cy Grotesk Key Bold"/>
                <a:cs typeface="Cy Grotesk Key Bold"/>
                <a:sym typeface="Cy Grotesk Key Bold"/>
              </a:rPr>
              <a:t>Week 1</a:t>
            </a:r>
          </a:p>
        </p:txBody>
      </p:sp>
      <p:sp>
        <p:nvSpPr>
          <p:cNvPr name="TextBox 10" id="10"/>
          <p:cNvSpPr txBox="true"/>
          <p:nvPr/>
        </p:nvSpPr>
        <p:spPr>
          <a:xfrm rot="0">
            <a:off x="1367959" y="6708512"/>
            <a:ext cx="7269763" cy="596900"/>
          </a:xfrm>
          <a:prstGeom prst="rect">
            <a:avLst/>
          </a:prstGeom>
        </p:spPr>
        <p:txBody>
          <a:bodyPr anchor="t" rtlCol="false" tIns="0" lIns="0" bIns="0" rIns="0">
            <a:spAutoFit/>
          </a:bodyPr>
          <a:lstStyle/>
          <a:p>
            <a:pPr algn="l" marL="755651" indent="-377825" lvl="1">
              <a:lnSpc>
                <a:spcPts val="4900"/>
              </a:lnSpc>
              <a:buFont typeface="Arial"/>
              <a:buChar char="•"/>
            </a:pPr>
            <a:r>
              <a:rPr lang="en-US" b="true" sz="3500">
                <a:solidFill>
                  <a:srgbClr val="E3613D"/>
                </a:solidFill>
                <a:latin typeface="TT Hoves Bold"/>
                <a:ea typeface="TT Hoves Bold"/>
                <a:cs typeface="TT Hoves Bold"/>
                <a:sym typeface="TT Hoves Bold"/>
              </a:rPr>
              <a:t>2. Remove punctuation</a:t>
            </a:r>
          </a:p>
        </p:txBody>
      </p:sp>
      <p:sp>
        <p:nvSpPr>
          <p:cNvPr name="TextBox 11" id="11"/>
          <p:cNvSpPr txBox="true"/>
          <p:nvPr/>
        </p:nvSpPr>
        <p:spPr>
          <a:xfrm rot="0">
            <a:off x="1367959" y="7684892"/>
            <a:ext cx="5772579" cy="596900"/>
          </a:xfrm>
          <a:prstGeom prst="rect">
            <a:avLst/>
          </a:prstGeom>
        </p:spPr>
        <p:txBody>
          <a:bodyPr anchor="t" rtlCol="false" tIns="0" lIns="0" bIns="0" rIns="0">
            <a:spAutoFit/>
          </a:bodyPr>
          <a:lstStyle/>
          <a:p>
            <a:pPr algn="l" marL="755651" indent="-377825" lvl="1">
              <a:lnSpc>
                <a:spcPts val="4900"/>
              </a:lnSpc>
              <a:buFont typeface="Arial"/>
              <a:buChar char="•"/>
            </a:pPr>
            <a:r>
              <a:rPr lang="en-US" b="true" sz="3500">
                <a:solidFill>
                  <a:srgbClr val="542BBB"/>
                </a:solidFill>
                <a:latin typeface="TT Hoves Bold"/>
                <a:ea typeface="TT Hoves Bold"/>
                <a:cs typeface="TT Hoves Bold"/>
                <a:sym typeface="TT Hoves Bold"/>
              </a:rPr>
              <a:t>3. Tokenization</a:t>
            </a:r>
          </a:p>
        </p:txBody>
      </p:sp>
      <p:sp>
        <p:nvSpPr>
          <p:cNvPr name="TextBox 12" id="12"/>
          <p:cNvSpPr txBox="true"/>
          <p:nvPr/>
        </p:nvSpPr>
        <p:spPr>
          <a:xfrm rot="0">
            <a:off x="3751616" y="2495991"/>
            <a:ext cx="11306295" cy="887095"/>
          </a:xfrm>
          <a:prstGeom prst="rect">
            <a:avLst/>
          </a:prstGeom>
        </p:spPr>
        <p:txBody>
          <a:bodyPr anchor="t" rtlCol="false" tIns="0" lIns="0" bIns="0" rIns="0">
            <a:spAutoFit/>
          </a:bodyPr>
          <a:lstStyle/>
          <a:p>
            <a:pPr algn="ctr">
              <a:lnSpc>
                <a:spcPts val="7279"/>
              </a:lnSpc>
            </a:pPr>
            <a:r>
              <a:rPr lang="en-US" b="true" sz="5199" i="true">
                <a:solidFill>
                  <a:srgbClr val="F9F5E7"/>
                </a:solidFill>
                <a:latin typeface="Canva Sans Bold Italics"/>
                <a:ea typeface="Canva Sans Bold Italics"/>
                <a:cs typeface="Canva Sans Bold Italics"/>
                <a:sym typeface="Canva Sans Bold Italics"/>
              </a:rPr>
              <a:t>Data Collection and Preprocessing</a:t>
            </a:r>
          </a:p>
        </p:txBody>
      </p:sp>
      <p:sp>
        <p:nvSpPr>
          <p:cNvPr name="TextBox 13" id="13"/>
          <p:cNvSpPr txBox="true"/>
          <p:nvPr/>
        </p:nvSpPr>
        <p:spPr>
          <a:xfrm rot="0">
            <a:off x="11234164" y="5896879"/>
            <a:ext cx="5526695" cy="596900"/>
          </a:xfrm>
          <a:prstGeom prst="rect">
            <a:avLst/>
          </a:prstGeom>
        </p:spPr>
        <p:txBody>
          <a:bodyPr anchor="t" rtlCol="false" tIns="0" lIns="0" bIns="0" rIns="0">
            <a:spAutoFit/>
          </a:bodyPr>
          <a:lstStyle/>
          <a:p>
            <a:pPr algn="l" marL="755651" indent="-377825" lvl="1">
              <a:lnSpc>
                <a:spcPts val="4900"/>
              </a:lnSpc>
              <a:buFont typeface="Arial"/>
              <a:buChar char="•"/>
            </a:pPr>
            <a:r>
              <a:rPr lang="en-US" b="true" sz="3500">
                <a:solidFill>
                  <a:srgbClr val="542BBB"/>
                </a:solidFill>
                <a:latin typeface="TT Hoves Bold"/>
                <a:ea typeface="TT Hoves Bold"/>
                <a:cs typeface="TT Hoves Bold"/>
                <a:sym typeface="TT Hoves Bold"/>
              </a:rPr>
              <a:t>5.Lemmatization</a:t>
            </a:r>
          </a:p>
        </p:txBody>
      </p:sp>
      <p:sp>
        <p:nvSpPr>
          <p:cNvPr name="TextBox 14" id="14"/>
          <p:cNvSpPr txBox="true"/>
          <p:nvPr/>
        </p:nvSpPr>
        <p:spPr>
          <a:xfrm rot="0">
            <a:off x="11282147" y="6741776"/>
            <a:ext cx="6960107" cy="596900"/>
          </a:xfrm>
          <a:prstGeom prst="rect">
            <a:avLst/>
          </a:prstGeom>
        </p:spPr>
        <p:txBody>
          <a:bodyPr anchor="t" rtlCol="false" tIns="0" lIns="0" bIns="0" rIns="0">
            <a:spAutoFit/>
          </a:bodyPr>
          <a:lstStyle/>
          <a:p>
            <a:pPr algn="l" marL="755651" indent="-377825" lvl="1">
              <a:lnSpc>
                <a:spcPts val="4900"/>
              </a:lnSpc>
              <a:buFont typeface="Arial"/>
              <a:buChar char="•"/>
            </a:pPr>
            <a:r>
              <a:rPr lang="en-US" b="true" sz="3500">
                <a:solidFill>
                  <a:srgbClr val="E3613D"/>
                </a:solidFill>
                <a:latin typeface="TT Hoves Bold"/>
                <a:ea typeface="TT Hoves Bold"/>
                <a:cs typeface="TT Hoves Bold"/>
                <a:sym typeface="TT Hoves Bold"/>
              </a:rPr>
              <a:t>6.Vectorization</a:t>
            </a:r>
          </a:p>
        </p:txBody>
      </p:sp>
      <p:sp>
        <p:nvSpPr>
          <p:cNvPr name="TextBox 15" id="15"/>
          <p:cNvSpPr txBox="true"/>
          <p:nvPr/>
        </p:nvSpPr>
        <p:spPr>
          <a:xfrm rot="0">
            <a:off x="1683956" y="3727480"/>
            <a:ext cx="5836043" cy="805369"/>
          </a:xfrm>
          <a:prstGeom prst="rect">
            <a:avLst/>
          </a:prstGeom>
        </p:spPr>
        <p:txBody>
          <a:bodyPr anchor="t" rtlCol="false" tIns="0" lIns="0" bIns="0" rIns="0">
            <a:spAutoFit/>
          </a:bodyPr>
          <a:lstStyle/>
          <a:p>
            <a:pPr algn="ctr">
              <a:lnSpc>
                <a:spcPts val="6534"/>
              </a:lnSpc>
            </a:pPr>
            <a:r>
              <a:rPr lang="en-US" b="true" sz="4667" i="true">
                <a:solidFill>
                  <a:srgbClr val="000000"/>
                </a:solidFill>
                <a:latin typeface="Canva Sans Bold Italics"/>
                <a:ea typeface="Canva Sans Bold Italics"/>
                <a:cs typeface="Canva Sans Bold Italics"/>
                <a:sym typeface="Canva Sans Bold Italics"/>
              </a:rPr>
              <a:t>a.Data collection </a:t>
            </a:r>
          </a:p>
        </p:txBody>
      </p:sp>
      <p:sp>
        <p:nvSpPr>
          <p:cNvPr name="TextBox 16" id="16"/>
          <p:cNvSpPr txBox="true"/>
          <p:nvPr/>
        </p:nvSpPr>
        <p:spPr>
          <a:xfrm rot="0">
            <a:off x="45746" y="4717948"/>
            <a:ext cx="9914189" cy="805307"/>
          </a:xfrm>
          <a:prstGeom prst="rect">
            <a:avLst/>
          </a:prstGeom>
        </p:spPr>
        <p:txBody>
          <a:bodyPr anchor="t" rtlCol="false" tIns="0" lIns="0" bIns="0" rIns="0">
            <a:spAutoFit/>
          </a:bodyPr>
          <a:lstStyle/>
          <a:p>
            <a:pPr algn="ctr">
              <a:lnSpc>
                <a:spcPts val="6538"/>
              </a:lnSpc>
            </a:pPr>
            <a:r>
              <a:rPr lang="en-US" b="true" sz="4670" i="true">
                <a:solidFill>
                  <a:srgbClr val="000000"/>
                </a:solidFill>
                <a:latin typeface="Canva Sans Bold Italics"/>
                <a:ea typeface="Canva Sans Bold Italics"/>
                <a:cs typeface="Canva Sans Bold Italics"/>
                <a:sym typeface="Canva Sans Bold Italics"/>
              </a:rPr>
              <a:t>b.Data preprocessing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9F5E7"/>
        </a:solidFill>
      </p:bgPr>
    </p:bg>
    <p:spTree>
      <p:nvGrpSpPr>
        <p:cNvPr id="1" name=""/>
        <p:cNvGrpSpPr/>
        <p:nvPr/>
      </p:nvGrpSpPr>
      <p:grpSpPr>
        <a:xfrm>
          <a:off x="0" y="0"/>
          <a:ext cx="0" cy="0"/>
          <a:chOff x="0" y="0"/>
          <a:chExt cx="0" cy="0"/>
        </a:xfrm>
      </p:grpSpPr>
      <p:sp>
        <p:nvSpPr>
          <p:cNvPr name="TextBox 2" id="2"/>
          <p:cNvSpPr txBox="true"/>
          <p:nvPr/>
        </p:nvSpPr>
        <p:spPr>
          <a:xfrm rot="0">
            <a:off x="5311026" y="3966307"/>
            <a:ext cx="6856142" cy="1171575"/>
          </a:xfrm>
          <a:prstGeom prst="rect">
            <a:avLst/>
          </a:prstGeom>
        </p:spPr>
        <p:txBody>
          <a:bodyPr anchor="t" rtlCol="false" tIns="0" lIns="0" bIns="0" rIns="0">
            <a:spAutoFit/>
          </a:bodyPr>
          <a:lstStyle/>
          <a:p>
            <a:pPr algn="ctr" marL="0" indent="0" lvl="0">
              <a:lnSpc>
                <a:spcPts val="9295"/>
              </a:lnSpc>
              <a:spcBef>
                <a:spcPct val="0"/>
              </a:spcBef>
            </a:pPr>
            <a:r>
              <a:rPr lang="en-US" b="true" sz="7746">
                <a:solidFill>
                  <a:srgbClr val="E3613D"/>
                </a:solidFill>
                <a:latin typeface="Cy Grotesk Key Bold"/>
                <a:ea typeface="Cy Grotesk Key Bold"/>
                <a:cs typeface="Cy Grotesk Key Bold"/>
                <a:sym typeface="Cy Grotesk Key Bold"/>
              </a:rPr>
              <a:t>Week 2</a:t>
            </a:r>
          </a:p>
        </p:txBody>
      </p:sp>
      <p:sp>
        <p:nvSpPr>
          <p:cNvPr name="TextBox 3" id="3"/>
          <p:cNvSpPr txBox="true"/>
          <p:nvPr/>
        </p:nvSpPr>
        <p:spPr>
          <a:xfrm rot="0">
            <a:off x="3048916" y="5424073"/>
            <a:ext cx="12147581" cy="921293"/>
          </a:xfrm>
          <a:prstGeom prst="rect">
            <a:avLst/>
          </a:prstGeom>
        </p:spPr>
        <p:txBody>
          <a:bodyPr anchor="t" rtlCol="false" tIns="0" lIns="0" bIns="0" rIns="0">
            <a:spAutoFit/>
          </a:bodyPr>
          <a:lstStyle/>
          <a:p>
            <a:pPr algn="ctr">
              <a:lnSpc>
                <a:spcPts val="7506"/>
              </a:lnSpc>
            </a:pPr>
            <a:r>
              <a:rPr lang="en-US" sz="5362" b="true">
                <a:solidFill>
                  <a:srgbClr val="000000"/>
                </a:solidFill>
                <a:latin typeface="Canva Sans Bold"/>
                <a:ea typeface="Canva Sans Bold"/>
                <a:cs typeface="Canva Sans Bold"/>
                <a:sym typeface="Canva Sans Bold"/>
              </a:rPr>
              <a:t> Data Science and Machine Learning </a:t>
            </a:r>
          </a:p>
        </p:txBody>
      </p:sp>
      <p:sp>
        <p:nvSpPr>
          <p:cNvPr name="Freeform 4" id="4"/>
          <p:cNvSpPr/>
          <p:nvPr/>
        </p:nvSpPr>
        <p:spPr>
          <a:xfrm flipH="false" flipV="false" rot="-216917">
            <a:off x="502018" y="432772"/>
            <a:ext cx="4330800" cy="2847501"/>
          </a:xfrm>
          <a:custGeom>
            <a:avLst/>
            <a:gdLst/>
            <a:ahLst/>
            <a:cxnLst/>
            <a:rect r="r" b="b" t="t" l="l"/>
            <a:pathLst>
              <a:path h="2847501" w="4330800">
                <a:moveTo>
                  <a:pt x="0" y="0"/>
                </a:moveTo>
                <a:lnTo>
                  <a:pt x="4330801" y="0"/>
                </a:lnTo>
                <a:lnTo>
                  <a:pt x="4330801" y="2847501"/>
                </a:lnTo>
                <a:lnTo>
                  <a:pt x="0" y="2847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227561">
            <a:off x="15799106" y="7223919"/>
            <a:ext cx="2016075" cy="2622537"/>
          </a:xfrm>
          <a:custGeom>
            <a:avLst/>
            <a:gdLst/>
            <a:ahLst/>
            <a:cxnLst/>
            <a:rect r="r" b="b" t="t" l="l"/>
            <a:pathLst>
              <a:path h="2622537" w="2016075">
                <a:moveTo>
                  <a:pt x="0" y="0"/>
                </a:moveTo>
                <a:lnTo>
                  <a:pt x="2016075" y="0"/>
                </a:lnTo>
                <a:lnTo>
                  <a:pt x="2016075" y="2622537"/>
                </a:lnTo>
                <a:lnTo>
                  <a:pt x="0" y="26225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9F5E7"/>
        </a:solidFill>
      </p:bgPr>
    </p:bg>
    <p:spTree>
      <p:nvGrpSpPr>
        <p:cNvPr id="1" name=""/>
        <p:cNvGrpSpPr/>
        <p:nvPr/>
      </p:nvGrpSpPr>
      <p:grpSpPr>
        <a:xfrm>
          <a:off x="0" y="0"/>
          <a:ext cx="0" cy="0"/>
          <a:chOff x="0" y="0"/>
          <a:chExt cx="0" cy="0"/>
        </a:xfrm>
      </p:grpSpPr>
      <p:sp>
        <p:nvSpPr>
          <p:cNvPr name="Freeform 2" id="2"/>
          <p:cNvSpPr/>
          <p:nvPr/>
        </p:nvSpPr>
        <p:spPr>
          <a:xfrm flipH="false" flipV="false" rot="0">
            <a:off x="9524864" y="434008"/>
            <a:ext cx="7288418" cy="4591703"/>
          </a:xfrm>
          <a:custGeom>
            <a:avLst/>
            <a:gdLst/>
            <a:ahLst/>
            <a:cxnLst/>
            <a:rect r="r" b="b" t="t" l="l"/>
            <a:pathLst>
              <a:path h="4591703" w="7288418">
                <a:moveTo>
                  <a:pt x="0" y="0"/>
                </a:moveTo>
                <a:lnTo>
                  <a:pt x="7288418" y="0"/>
                </a:lnTo>
                <a:lnTo>
                  <a:pt x="7288418" y="4591703"/>
                </a:lnTo>
                <a:lnTo>
                  <a:pt x="0" y="4591703"/>
                </a:lnTo>
                <a:lnTo>
                  <a:pt x="0" y="0"/>
                </a:lnTo>
                <a:close/>
              </a:path>
            </a:pathLst>
          </a:custGeom>
          <a:blipFill>
            <a:blip r:embed="rId2"/>
            <a:stretch>
              <a:fillRect l="0" t="0" r="0" b="0"/>
            </a:stretch>
          </a:blipFill>
        </p:spPr>
      </p:sp>
      <p:sp>
        <p:nvSpPr>
          <p:cNvPr name="Freeform 3" id="3"/>
          <p:cNvSpPr/>
          <p:nvPr/>
        </p:nvSpPr>
        <p:spPr>
          <a:xfrm flipH="false" flipV="false" rot="0">
            <a:off x="9422826" y="5357771"/>
            <a:ext cx="7390456" cy="4655987"/>
          </a:xfrm>
          <a:custGeom>
            <a:avLst/>
            <a:gdLst/>
            <a:ahLst/>
            <a:cxnLst/>
            <a:rect r="r" b="b" t="t" l="l"/>
            <a:pathLst>
              <a:path h="4655987" w="7390456">
                <a:moveTo>
                  <a:pt x="0" y="0"/>
                </a:moveTo>
                <a:lnTo>
                  <a:pt x="7390456" y="0"/>
                </a:lnTo>
                <a:lnTo>
                  <a:pt x="7390456" y="4655987"/>
                </a:lnTo>
                <a:lnTo>
                  <a:pt x="0" y="4655987"/>
                </a:lnTo>
                <a:lnTo>
                  <a:pt x="0" y="0"/>
                </a:lnTo>
                <a:close/>
              </a:path>
            </a:pathLst>
          </a:custGeom>
          <a:blipFill>
            <a:blip r:embed="rId3"/>
            <a:stretch>
              <a:fillRect l="0" t="0" r="0" b="0"/>
            </a:stretch>
          </a:blipFill>
        </p:spPr>
      </p:sp>
      <p:sp>
        <p:nvSpPr>
          <p:cNvPr name="TextBox 4" id="4"/>
          <p:cNvSpPr txBox="true"/>
          <p:nvPr/>
        </p:nvSpPr>
        <p:spPr>
          <a:xfrm rot="0">
            <a:off x="363822" y="1440697"/>
            <a:ext cx="7966028" cy="6523312"/>
          </a:xfrm>
          <a:prstGeom prst="rect">
            <a:avLst/>
          </a:prstGeom>
        </p:spPr>
        <p:txBody>
          <a:bodyPr anchor="t" rtlCol="false" tIns="0" lIns="0" bIns="0" rIns="0">
            <a:spAutoFit/>
          </a:bodyPr>
          <a:lstStyle/>
          <a:p>
            <a:pPr algn="l">
              <a:lnSpc>
                <a:spcPts val="5833"/>
              </a:lnSpc>
              <a:spcBef>
                <a:spcPct val="0"/>
              </a:spcBef>
            </a:pPr>
          </a:p>
          <a:p>
            <a:pPr algn="l">
              <a:lnSpc>
                <a:spcPts val="5833"/>
              </a:lnSpc>
              <a:spcBef>
                <a:spcPct val="0"/>
              </a:spcBef>
            </a:pPr>
            <a:r>
              <a:rPr lang="en-US" b="true" sz="4166">
                <a:solidFill>
                  <a:srgbClr val="542BBB"/>
                </a:solidFill>
                <a:latin typeface="Open Sans Extra Bold"/>
                <a:ea typeface="Open Sans Extra Bold"/>
                <a:cs typeface="Open Sans Extra Bold"/>
                <a:sym typeface="Open Sans Extra Bold"/>
              </a:rPr>
              <a:t>Data Analysis EDA :</a:t>
            </a:r>
          </a:p>
          <a:p>
            <a:pPr algn="l">
              <a:lnSpc>
                <a:spcPts val="5833"/>
              </a:lnSpc>
              <a:spcBef>
                <a:spcPct val="0"/>
              </a:spcBef>
            </a:pPr>
          </a:p>
          <a:p>
            <a:pPr algn="l" marL="832040" indent="-416020" lvl="1">
              <a:lnSpc>
                <a:spcPts val="5395"/>
              </a:lnSpc>
              <a:buFont typeface="Arial"/>
              <a:buChar char="•"/>
            </a:pPr>
            <a:r>
              <a:rPr lang="en-US" b="true" sz="3853">
                <a:solidFill>
                  <a:srgbClr val="E3613D"/>
                </a:solidFill>
                <a:latin typeface="Open Sans Extra Bold"/>
                <a:ea typeface="Open Sans Extra Bold"/>
                <a:cs typeface="Open Sans Extra Bold"/>
                <a:sym typeface="Open Sans Extra Bold"/>
              </a:rPr>
              <a:t>  </a:t>
            </a:r>
            <a:r>
              <a:rPr lang="en-US" b="true" sz="3853">
                <a:solidFill>
                  <a:srgbClr val="E3613D"/>
                </a:solidFill>
                <a:latin typeface="Open Sans Extra Bold"/>
                <a:ea typeface="Open Sans Extra Bold"/>
                <a:cs typeface="Open Sans Extra Bold"/>
                <a:sym typeface="Open Sans Extra Bold"/>
              </a:rPr>
              <a:t>Sentiment Analysis:</a:t>
            </a:r>
          </a:p>
          <a:p>
            <a:pPr algn="l">
              <a:lnSpc>
                <a:spcPts val="5395"/>
              </a:lnSpc>
              <a:spcBef>
                <a:spcPct val="0"/>
              </a:spcBef>
            </a:pPr>
          </a:p>
          <a:p>
            <a:pPr algn="l">
              <a:lnSpc>
                <a:spcPts val="4665"/>
              </a:lnSpc>
            </a:pPr>
            <a:r>
              <a:rPr lang="en-US" b="true" sz="3332">
                <a:solidFill>
                  <a:srgbClr val="E3613D"/>
                </a:solidFill>
                <a:latin typeface="Open Sans Extra Bold"/>
                <a:ea typeface="Open Sans Extra Bold"/>
                <a:cs typeface="Open Sans Extra Bold"/>
                <a:sym typeface="Open Sans Extra Bold"/>
              </a:rPr>
              <a:t>             </a:t>
            </a:r>
            <a:r>
              <a:rPr lang="en-US" b="true" sz="3332">
                <a:solidFill>
                  <a:srgbClr val="000000"/>
                </a:solidFill>
                <a:latin typeface="Open Sans Extra Bold"/>
                <a:ea typeface="Open Sans Extra Bold"/>
                <a:cs typeface="Open Sans Extra Bold"/>
                <a:sym typeface="Open Sans Extra Bold"/>
              </a:rPr>
              <a:t>  - </a:t>
            </a:r>
            <a:r>
              <a:rPr lang="en-US" b="true" sz="3332">
                <a:solidFill>
                  <a:srgbClr val="000000"/>
                </a:solidFill>
                <a:latin typeface="Open Sans Extra Bold"/>
                <a:ea typeface="Open Sans Extra Bold"/>
                <a:cs typeface="Open Sans Extra Bold"/>
                <a:sym typeface="Open Sans Extra Bold"/>
              </a:rPr>
              <a:t>Polarity Distribution.</a:t>
            </a:r>
          </a:p>
          <a:p>
            <a:pPr algn="ctr">
              <a:lnSpc>
                <a:spcPts val="4665"/>
              </a:lnSpc>
              <a:spcBef>
                <a:spcPct val="0"/>
              </a:spcBef>
            </a:pPr>
            <a:r>
              <a:rPr lang="en-US" b="true" sz="3332">
                <a:solidFill>
                  <a:srgbClr val="000000"/>
                </a:solidFill>
                <a:latin typeface="Open Sans Extra Bold"/>
                <a:ea typeface="Open Sans Extra Bold"/>
                <a:cs typeface="Open Sans Extra Bold"/>
                <a:sym typeface="Open Sans Extra Bold"/>
              </a:rPr>
              <a:t>  </a:t>
            </a:r>
          </a:p>
          <a:p>
            <a:pPr algn="l">
              <a:lnSpc>
                <a:spcPts val="4665"/>
              </a:lnSpc>
              <a:spcBef>
                <a:spcPct val="0"/>
              </a:spcBef>
            </a:pPr>
            <a:r>
              <a:rPr lang="en-US" b="true" sz="3332">
                <a:solidFill>
                  <a:srgbClr val="000000"/>
                </a:solidFill>
                <a:latin typeface="Open Sans Extra Bold"/>
                <a:ea typeface="Open Sans Extra Bold"/>
                <a:cs typeface="Open Sans Extra Bold"/>
                <a:sym typeface="Open Sans Extra Bold"/>
              </a:rPr>
              <a:t>            </a:t>
            </a:r>
            <a:r>
              <a:rPr lang="en-US" b="true" sz="3332">
                <a:solidFill>
                  <a:srgbClr val="000000"/>
                </a:solidFill>
                <a:latin typeface="Open Sans Extra Bold"/>
                <a:ea typeface="Open Sans Extra Bold"/>
                <a:cs typeface="Open Sans Extra Bold"/>
                <a:sym typeface="Open Sans Extra Bold"/>
              </a:rPr>
              <a:t>  - </a:t>
            </a:r>
            <a:r>
              <a:rPr lang="en-US" b="true" sz="3332">
                <a:solidFill>
                  <a:srgbClr val="000000"/>
                </a:solidFill>
                <a:latin typeface="Open Sans Extra Bold"/>
                <a:ea typeface="Open Sans Extra Bold"/>
                <a:cs typeface="Open Sans Extra Bold"/>
                <a:sym typeface="Open Sans Extra Bold"/>
              </a:rPr>
              <a:t>Subjectivity Distribution.</a:t>
            </a:r>
          </a:p>
          <a:p>
            <a:pPr algn="l">
              <a:lnSpc>
                <a:spcPts val="4811"/>
              </a:lnSpc>
              <a:spcBef>
                <a:spcPct val="0"/>
              </a:spcBef>
            </a:pPr>
            <a:r>
              <a:rPr lang="en-US" b="true" sz="3436">
                <a:solidFill>
                  <a:srgbClr val="E3613D"/>
                </a:solidFill>
                <a:latin typeface="Open Sans Extra Bold"/>
                <a:ea typeface="Open Sans Extra Bold"/>
                <a:cs typeface="Open Sans Extra Bold"/>
                <a:sym typeface="Open Sans Extra Bold"/>
              </a:rPr>
              <a:t>                    </a:t>
            </a:r>
            <a:r>
              <a:rPr lang="en-US" b="true" sz="3436">
                <a:solidFill>
                  <a:srgbClr val="000000"/>
                </a:solidFill>
                <a:latin typeface="Open Sans Extra Bold"/>
                <a:ea typeface="Open Sans Extra Bold"/>
                <a:cs typeface="Open Sans Extra Bold"/>
                <a:sym typeface="Open Sans Extra Bold"/>
              </a:rPr>
              <a:t>       </a:t>
            </a:r>
          </a:p>
          <a:p>
            <a:pPr algn="l">
              <a:lnSpc>
                <a:spcPts val="4811"/>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9F5E7"/>
        </a:solidFill>
      </p:bgPr>
    </p:bg>
    <p:spTree>
      <p:nvGrpSpPr>
        <p:cNvPr id="1" name=""/>
        <p:cNvGrpSpPr/>
        <p:nvPr/>
      </p:nvGrpSpPr>
      <p:grpSpPr>
        <a:xfrm>
          <a:off x="0" y="0"/>
          <a:ext cx="0" cy="0"/>
          <a:chOff x="0" y="0"/>
          <a:chExt cx="0" cy="0"/>
        </a:xfrm>
      </p:grpSpPr>
      <p:sp>
        <p:nvSpPr>
          <p:cNvPr name="Freeform 2" id="2"/>
          <p:cNvSpPr/>
          <p:nvPr/>
        </p:nvSpPr>
        <p:spPr>
          <a:xfrm flipH="false" flipV="false" rot="0">
            <a:off x="9485385" y="2572716"/>
            <a:ext cx="8606685" cy="5196286"/>
          </a:xfrm>
          <a:custGeom>
            <a:avLst/>
            <a:gdLst/>
            <a:ahLst/>
            <a:cxnLst/>
            <a:rect r="r" b="b" t="t" l="l"/>
            <a:pathLst>
              <a:path h="5196286" w="8606685">
                <a:moveTo>
                  <a:pt x="0" y="0"/>
                </a:moveTo>
                <a:lnTo>
                  <a:pt x="8606685" y="0"/>
                </a:lnTo>
                <a:lnTo>
                  <a:pt x="8606685" y="5196286"/>
                </a:lnTo>
                <a:lnTo>
                  <a:pt x="0" y="5196286"/>
                </a:lnTo>
                <a:lnTo>
                  <a:pt x="0" y="0"/>
                </a:lnTo>
                <a:close/>
              </a:path>
            </a:pathLst>
          </a:custGeom>
          <a:blipFill>
            <a:blip r:embed="rId2"/>
            <a:stretch>
              <a:fillRect l="0" t="0" r="0" b="0"/>
            </a:stretch>
          </a:blipFill>
        </p:spPr>
      </p:sp>
      <p:sp>
        <p:nvSpPr>
          <p:cNvPr name="TextBox 3" id="3"/>
          <p:cNvSpPr txBox="true"/>
          <p:nvPr/>
        </p:nvSpPr>
        <p:spPr>
          <a:xfrm rot="0">
            <a:off x="327238" y="2150067"/>
            <a:ext cx="8816762" cy="6759286"/>
          </a:xfrm>
          <a:prstGeom prst="rect">
            <a:avLst/>
          </a:prstGeom>
        </p:spPr>
        <p:txBody>
          <a:bodyPr anchor="t" rtlCol="false" tIns="0" lIns="0" bIns="0" rIns="0">
            <a:spAutoFit/>
          </a:bodyPr>
          <a:lstStyle/>
          <a:p>
            <a:pPr algn="l" marL="861700" indent="-430850" lvl="1">
              <a:lnSpc>
                <a:spcPts val="5587"/>
              </a:lnSpc>
              <a:buFont typeface="Arial"/>
              <a:buChar char="•"/>
            </a:pPr>
            <a:r>
              <a:rPr lang="en-US" sz="3991">
                <a:solidFill>
                  <a:srgbClr val="E3613D"/>
                </a:solidFill>
                <a:latin typeface="Open Sans Extra Bold"/>
                <a:ea typeface="Open Sans Extra Bold"/>
                <a:cs typeface="Open Sans Extra Bold"/>
                <a:sym typeface="Open Sans Extra Bold"/>
              </a:rPr>
              <a:t>Emotion Analysis </a:t>
            </a:r>
            <a:r>
              <a:rPr lang="en-US" b="true" sz="3991">
                <a:solidFill>
                  <a:srgbClr val="E3613D"/>
                </a:solidFill>
                <a:latin typeface="Open Sans Extra Bold"/>
                <a:ea typeface="Open Sans Extra Bold"/>
                <a:cs typeface="Open Sans Extra Bold"/>
                <a:sym typeface="Open Sans Extra Bold"/>
              </a:rPr>
              <a:t>:</a:t>
            </a:r>
          </a:p>
          <a:p>
            <a:pPr algn="l">
              <a:lnSpc>
                <a:spcPts val="4436"/>
              </a:lnSpc>
              <a:spcBef>
                <a:spcPct val="0"/>
              </a:spcBef>
            </a:pPr>
          </a:p>
          <a:p>
            <a:pPr algn="l">
              <a:lnSpc>
                <a:spcPts val="4411"/>
              </a:lnSpc>
              <a:spcBef>
                <a:spcPct val="0"/>
              </a:spcBef>
            </a:pPr>
            <a:r>
              <a:rPr lang="en-US" b="true" sz="3151">
                <a:solidFill>
                  <a:srgbClr val="542BBB"/>
                </a:solidFill>
                <a:latin typeface="Open Sans Extra Bold"/>
                <a:ea typeface="Open Sans Extra Bold"/>
                <a:cs typeface="Open Sans Extra Bold"/>
                <a:sym typeface="Open Sans Extra Bold"/>
              </a:rPr>
              <a:t> - Extract the actual emotion.</a:t>
            </a:r>
          </a:p>
          <a:p>
            <a:pPr algn="l">
              <a:lnSpc>
                <a:spcPts val="4411"/>
              </a:lnSpc>
              <a:spcBef>
                <a:spcPct val="0"/>
              </a:spcBef>
            </a:pPr>
            <a:r>
              <a:rPr lang="en-US" b="true" sz="3151">
                <a:solidFill>
                  <a:srgbClr val="542BBB"/>
                </a:solidFill>
                <a:latin typeface="Open Sans Extra Bold"/>
                <a:ea typeface="Open Sans Extra Bold"/>
                <a:cs typeface="Open Sans Extra Bold"/>
                <a:sym typeface="Open Sans Extra Bold"/>
              </a:rPr>
              <a:t>  </a:t>
            </a:r>
          </a:p>
          <a:p>
            <a:pPr algn="l">
              <a:lnSpc>
                <a:spcPts val="4411"/>
              </a:lnSpc>
              <a:spcBef>
                <a:spcPct val="0"/>
              </a:spcBef>
            </a:pPr>
            <a:r>
              <a:rPr lang="en-US" b="true" sz="3151">
                <a:solidFill>
                  <a:srgbClr val="542BBB"/>
                </a:solidFill>
                <a:latin typeface="Open Sans Extra Bold"/>
                <a:ea typeface="Open Sans Extra Bold"/>
                <a:cs typeface="Open Sans Extra Bold"/>
                <a:sym typeface="Open Sans Extra Bold"/>
              </a:rPr>
              <a:t> - </a:t>
            </a:r>
            <a:r>
              <a:rPr lang="en-US" b="true" sz="3151">
                <a:solidFill>
                  <a:srgbClr val="542BBB"/>
                </a:solidFill>
                <a:latin typeface="Open Sans Extra Bold"/>
                <a:ea typeface="Open Sans Extra Bold"/>
                <a:cs typeface="Open Sans Extra Bold"/>
                <a:sym typeface="Open Sans Extra Bold"/>
              </a:rPr>
              <a:t>Frequent Emotion : </a:t>
            </a:r>
          </a:p>
          <a:p>
            <a:pPr algn="l">
              <a:lnSpc>
                <a:spcPts val="4411"/>
              </a:lnSpc>
              <a:spcBef>
                <a:spcPct val="0"/>
              </a:spcBef>
            </a:pPr>
          </a:p>
          <a:p>
            <a:pPr algn="l" marL="680388" indent="-340194" lvl="1">
              <a:lnSpc>
                <a:spcPts val="4411"/>
              </a:lnSpc>
              <a:buFont typeface="Arial"/>
              <a:buChar char="•"/>
            </a:pPr>
            <a:r>
              <a:rPr lang="en-US" b="true" sz="3151">
                <a:solidFill>
                  <a:srgbClr val="000000"/>
                </a:solidFill>
                <a:latin typeface="Open Sans Extra Bold"/>
                <a:ea typeface="Open Sans Extra Bold"/>
                <a:cs typeface="Open Sans Extra Bold"/>
                <a:sym typeface="Open Sans Extra Bold"/>
              </a:rPr>
              <a:t>  The most frequent emotion is  'positive'. </a:t>
            </a:r>
          </a:p>
          <a:p>
            <a:pPr algn="l">
              <a:lnSpc>
                <a:spcPts val="4411"/>
              </a:lnSpc>
              <a:spcBef>
                <a:spcPct val="0"/>
              </a:spcBef>
            </a:pPr>
          </a:p>
          <a:p>
            <a:pPr algn="l" marL="680388" indent="-340194" lvl="1">
              <a:lnSpc>
                <a:spcPts val="4411"/>
              </a:lnSpc>
              <a:buFont typeface="Arial"/>
              <a:buChar char="•"/>
            </a:pPr>
            <a:r>
              <a:rPr lang="en-US" b="true" sz="3151">
                <a:solidFill>
                  <a:srgbClr val="000000"/>
                </a:solidFill>
                <a:latin typeface="Open Sans Extra Bold"/>
                <a:ea typeface="Open Sans Extra Bold"/>
                <a:cs typeface="Open Sans Extra Bold"/>
                <a:sym typeface="Open Sans Extra Bold"/>
              </a:rPr>
              <a:t>     The least frequent emotion is 'anticip'.</a:t>
            </a:r>
          </a:p>
          <a:p>
            <a:pPr algn="l">
              <a:lnSpc>
                <a:spcPts val="4244"/>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9F5E7"/>
        </a:solidFill>
      </p:bgPr>
    </p:bg>
    <p:spTree>
      <p:nvGrpSpPr>
        <p:cNvPr id="1" name=""/>
        <p:cNvGrpSpPr/>
        <p:nvPr/>
      </p:nvGrpSpPr>
      <p:grpSpPr>
        <a:xfrm>
          <a:off x="0" y="0"/>
          <a:ext cx="0" cy="0"/>
          <a:chOff x="0" y="0"/>
          <a:chExt cx="0" cy="0"/>
        </a:xfrm>
      </p:grpSpPr>
      <p:sp>
        <p:nvSpPr>
          <p:cNvPr name="Freeform 2" id="2"/>
          <p:cNvSpPr/>
          <p:nvPr/>
        </p:nvSpPr>
        <p:spPr>
          <a:xfrm flipH="false" flipV="false" rot="0">
            <a:off x="9541386" y="2958271"/>
            <a:ext cx="7307434" cy="5644962"/>
          </a:xfrm>
          <a:custGeom>
            <a:avLst/>
            <a:gdLst/>
            <a:ahLst/>
            <a:cxnLst/>
            <a:rect r="r" b="b" t="t" l="l"/>
            <a:pathLst>
              <a:path h="5644962" w="7307434">
                <a:moveTo>
                  <a:pt x="0" y="0"/>
                </a:moveTo>
                <a:lnTo>
                  <a:pt x="7307434" y="0"/>
                </a:lnTo>
                <a:lnTo>
                  <a:pt x="7307434" y="5644962"/>
                </a:lnTo>
                <a:lnTo>
                  <a:pt x="0" y="5644962"/>
                </a:lnTo>
                <a:lnTo>
                  <a:pt x="0" y="0"/>
                </a:lnTo>
                <a:close/>
              </a:path>
            </a:pathLst>
          </a:custGeom>
          <a:blipFill>
            <a:blip r:embed="rId2"/>
            <a:stretch>
              <a:fillRect l="0" t="0" r="0" b="0"/>
            </a:stretch>
          </a:blipFill>
        </p:spPr>
      </p:sp>
      <p:sp>
        <p:nvSpPr>
          <p:cNvPr name="TextBox 3" id="3"/>
          <p:cNvSpPr txBox="true"/>
          <p:nvPr/>
        </p:nvSpPr>
        <p:spPr>
          <a:xfrm rot="0">
            <a:off x="625855" y="931892"/>
            <a:ext cx="11153718" cy="661664"/>
          </a:xfrm>
          <a:prstGeom prst="rect">
            <a:avLst/>
          </a:prstGeom>
        </p:spPr>
        <p:txBody>
          <a:bodyPr anchor="t" rtlCol="false" tIns="0" lIns="0" bIns="0" rIns="0">
            <a:spAutoFit/>
          </a:bodyPr>
          <a:lstStyle/>
          <a:p>
            <a:pPr algn="ctr">
              <a:lnSpc>
                <a:spcPts val="5488"/>
              </a:lnSpc>
              <a:spcBef>
                <a:spcPct val="0"/>
              </a:spcBef>
            </a:pPr>
            <a:r>
              <a:rPr lang="en-US" b="true" sz="3920">
                <a:solidFill>
                  <a:srgbClr val="E3613D"/>
                </a:solidFill>
                <a:latin typeface="TT Hoves Bold"/>
                <a:ea typeface="TT Hoves Bold"/>
                <a:cs typeface="TT Hoves Bold"/>
                <a:sym typeface="TT Hoves Bold"/>
              </a:rPr>
              <a:t>Analyze text with the most frequent length? </a:t>
            </a:r>
          </a:p>
        </p:txBody>
      </p:sp>
      <p:sp>
        <p:nvSpPr>
          <p:cNvPr name="TextBox 4" id="4"/>
          <p:cNvSpPr txBox="true"/>
          <p:nvPr/>
        </p:nvSpPr>
        <p:spPr>
          <a:xfrm rot="0">
            <a:off x="625855" y="4267612"/>
            <a:ext cx="7775843" cy="3211132"/>
          </a:xfrm>
          <a:prstGeom prst="rect">
            <a:avLst/>
          </a:prstGeom>
        </p:spPr>
        <p:txBody>
          <a:bodyPr anchor="t" rtlCol="false" tIns="0" lIns="0" bIns="0" rIns="0">
            <a:spAutoFit/>
          </a:bodyPr>
          <a:lstStyle/>
          <a:p>
            <a:pPr algn="ctr">
              <a:lnSpc>
                <a:spcPts val="6469"/>
              </a:lnSpc>
            </a:pPr>
            <a:r>
              <a:rPr lang="en-US" sz="4620">
                <a:solidFill>
                  <a:srgbClr val="000000"/>
                </a:solidFill>
                <a:latin typeface="TT Hoves"/>
                <a:ea typeface="TT Hoves"/>
                <a:cs typeface="TT Hoves"/>
                <a:sym typeface="TT Hoves"/>
              </a:rPr>
              <a:t>the length of the most frequent text (most texts have length 10).</a:t>
            </a:r>
          </a:p>
          <a:p>
            <a:pPr algn="ctr">
              <a:lnSpc>
                <a:spcPts val="646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DAGT2WmX7zw</dc:identifier>
  <dcterms:modified xsi:type="dcterms:W3CDTF">2011-08-01T06:04:30Z</dcterms:modified>
  <cp:revision>1</cp:revision>
  <dc:title>Copy of Cream Colorful Illustration Social Media Optimization Presentation</dc:title>
</cp:coreProperties>
</file>